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50" r:id="rId3"/>
    <p:sldId id="352" r:id="rId4"/>
    <p:sldId id="353" r:id="rId5"/>
    <p:sldId id="354" r:id="rId6"/>
    <p:sldId id="355" r:id="rId7"/>
    <p:sldId id="316" r:id="rId8"/>
    <p:sldId id="315" r:id="rId9"/>
    <p:sldId id="307" r:id="rId10"/>
    <p:sldId id="272" r:id="rId11"/>
    <p:sldId id="274" r:id="rId12"/>
    <p:sldId id="296" r:id="rId13"/>
    <p:sldId id="300" r:id="rId14"/>
    <p:sldId id="299" r:id="rId15"/>
    <p:sldId id="271" r:id="rId16"/>
    <p:sldId id="284" r:id="rId17"/>
  </p:sldIdLst>
  <p:sldSz cx="9144000" cy="5143500" type="screen16x9"/>
  <p:notesSz cx="6797675" cy="992822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BC" initials="N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CC98"/>
    <a:srgbClr val="66FF99"/>
    <a:srgbClr val="66FFCC"/>
    <a:srgbClr val="C13D3D"/>
    <a:srgbClr val="AF3737"/>
    <a:srgbClr val="C96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482" y="-7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8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r>
              <a:rPr lang="th-TH" sz="1999" b="1" dirty="0"/>
              <a:t>จำนวนโลหิตบริจาคของศูนย์บริการโลหิตแห่งชาติ และโรงพยาบาลต่างๆ ทั่วประเทศ </a:t>
            </a:r>
            <a:endParaRPr lang="th-TH" sz="1999" b="1" dirty="0" smtClean="0"/>
          </a:p>
          <a:p>
            <a:pPr>
              <a:defRPr sz="1998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r>
              <a:rPr lang="th-TH" sz="1999" b="1" dirty="0" smtClean="0"/>
              <a:t>ระหว่าง</a:t>
            </a:r>
            <a:r>
              <a:rPr lang="th-TH" sz="1999" b="1" dirty="0"/>
              <a:t>วันที่ </a:t>
            </a:r>
            <a:r>
              <a:rPr lang="en-US" sz="1999" b="1" baseline="0" dirty="0" smtClean="0"/>
              <a:t> 2</a:t>
            </a:r>
            <a:r>
              <a:rPr lang="en-US" sz="1999" b="1" dirty="0" smtClean="0"/>
              <a:t> </a:t>
            </a:r>
            <a:r>
              <a:rPr lang="th-TH" sz="1999" b="1" i="0" u="none" strike="noStrike" baseline="0" dirty="0" smtClean="0">
                <a:effectLst/>
              </a:rPr>
              <a:t>เม.ย. </a:t>
            </a:r>
            <a:r>
              <a:rPr lang="th-TH" sz="1999" b="1" dirty="0"/>
              <a:t>-</a:t>
            </a:r>
            <a:r>
              <a:rPr lang="en-US" sz="1999" b="1" dirty="0"/>
              <a:t> </a:t>
            </a:r>
            <a:r>
              <a:rPr lang="en-US" sz="1999" b="1" dirty="0" smtClean="0"/>
              <a:t>2 </a:t>
            </a:r>
            <a:r>
              <a:rPr lang="th-TH" sz="1999" b="1" dirty="0" smtClean="0"/>
              <a:t>พ.ค. </a:t>
            </a:r>
            <a:r>
              <a:rPr lang="th-TH" sz="1999" b="1" dirty="0"/>
              <a:t>พ.ศ. 2564</a:t>
            </a:r>
          </a:p>
        </c:rich>
      </c:tx>
      <c:layout>
        <c:manualLayout>
          <c:xMode val="edge"/>
          <c:yMode val="edge"/>
          <c:x val="0.11521764514612494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9203964083036109E-2"/>
          <c:y val="0.26276872250329314"/>
          <c:w val="0.93316356217047736"/>
          <c:h val="0.61537836175592464"/>
        </c:manualLayout>
      </c:layout>
      <c:lineChart>
        <c:grouping val="standard"/>
        <c:varyColors val="0"/>
        <c:ser>
          <c:idx val="4"/>
          <c:order val="0"/>
          <c:tx>
            <c:strRef>
              <c:f>Sheet1!$D$1</c:f>
              <c:strCache>
                <c:ptCount val="1"/>
                <c:pt idx="0">
                  <c:v>ศูนย์บริการโลหิตแห่งชาติ</c:v>
                </c:pt>
              </c:strCache>
            </c:strRef>
          </c:tx>
          <c:spPr>
            <a:ln w="2540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circle"/>
            <c:size val="6"/>
            <c:spPr>
              <a:solidFill>
                <a:srgbClr val="C00000"/>
              </a:solidFill>
              <a:ln w="9520">
                <a:solidFill>
                  <a:srgbClr val="FF0000">
                    <a:alpha val="0"/>
                  </a:srgbClr>
                </a:solidFill>
              </a:ln>
              <a:effectLst/>
            </c:spPr>
          </c:marker>
          <c:cat>
            <c:numRef>
              <c:f>Sheet1!$A$124:$A$154</c:f>
              <c:numCache>
                <c:formatCode>m/d/yyyy</c:formatCode>
                <c:ptCount val="31"/>
                <c:pt idx="0">
                  <c:v>44288</c:v>
                </c:pt>
                <c:pt idx="1">
                  <c:v>44289</c:v>
                </c:pt>
                <c:pt idx="2">
                  <c:v>44290</c:v>
                </c:pt>
                <c:pt idx="3">
                  <c:v>44291</c:v>
                </c:pt>
                <c:pt idx="4">
                  <c:v>44292</c:v>
                </c:pt>
                <c:pt idx="5">
                  <c:v>44293</c:v>
                </c:pt>
                <c:pt idx="6">
                  <c:v>44294</c:v>
                </c:pt>
                <c:pt idx="7">
                  <c:v>44295</c:v>
                </c:pt>
                <c:pt idx="8">
                  <c:v>44296</c:v>
                </c:pt>
                <c:pt idx="9">
                  <c:v>44297</c:v>
                </c:pt>
                <c:pt idx="10">
                  <c:v>44298</c:v>
                </c:pt>
                <c:pt idx="11">
                  <c:v>44299</c:v>
                </c:pt>
                <c:pt idx="12">
                  <c:v>44300</c:v>
                </c:pt>
                <c:pt idx="13">
                  <c:v>44301</c:v>
                </c:pt>
                <c:pt idx="14">
                  <c:v>44302</c:v>
                </c:pt>
                <c:pt idx="15">
                  <c:v>44303</c:v>
                </c:pt>
                <c:pt idx="16">
                  <c:v>44304</c:v>
                </c:pt>
                <c:pt idx="17">
                  <c:v>44305</c:v>
                </c:pt>
                <c:pt idx="18">
                  <c:v>44306</c:v>
                </c:pt>
                <c:pt idx="19">
                  <c:v>44307</c:v>
                </c:pt>
                <c:pt idx="20">
                  <c:v>44308</c:v>
                </c:pt>
                <c:pt idx="21">
                  <c:v>44309</c:v>
                </c:pt>
                <c:pt idx="22">
                  <c:v>44310</c:v>
                </c:pt>
                <c:pt idx="23">
                  <c:v>44311</c:v>
                </c:pt>
                <c:pt idx="24">
                  <c:v>44312</c:v>
                </c:pt>
                <c:pt idx="25">
                  <c:v>44313</c:v>
                </c:pt>
                <c:pt idx="26">
                  <c:v>44314</c:v>
                </c:pt>
                <c:pt idx="27">
                  <c:v>44315</c:v>
                </c:pt>
                <c:pt idx="28">
                  <c:v>44316</c:v>
                </c:pt>
                <c:pt idx="29">
                  <c:v>44317</c:v>
                </c:pt>
                <c:pt idx="30">
                  <c:v>44318</c:v>
                </c:pt>
              </c:numCache>
            </c:numRef>
          </c:cat>
          <c:val>
            <c:numRef>
              <c:f>Sheet1!$D$124:$D$154</c:f>
              <c:numCache>
                <c:formatCode>#,##0</c:formatCode>
                <c:ptCount val="31"/>
                <c:pt idx="0">
                  <c:v>3231</c:v>
                </c:pt>
                <c:pt idx="1">
                  <c:v>2171</c:v>
                </c:pt>
                <c:pt idx="2">
                  <c:v>1858</c:v>
                </c:pt>
                <c:pt idx="3">
                  <c:v>2674</c:v>
                </c:pt>
                <c:pt idx="4">
                  <c:v>2142</c:v>
                </c:pt>
                <c:pt idx="5">
                  <c:v>2670</c:v>
                </c:pt>
                <c:pt idx="6">
                  <c:v>2991</c:v>
                </c:pt>
                <c:pt idx="7">
                  <c:v>2608</c:v>
                </c:pt>
                <c:pt idx="8">
                  <c:v>1847</c:v>
                </c:pt>
                <c:pt idx="9">
                  <c:v>1889</c:v>
                </c:pt>
                <c:pt idx="10">
                  <c:v>1670</c:v>
                </c:pt>
                <c:pt idx="11">
                  <c:v>1604</c:v>
                </c:pt>
                <c:pt idx="12">
                  <c:v>1656</c:v>
                </c:pt>
                <c:pt idx="13">
                  <c:v>1724</c:v>
                </c:pt>
                <c:pt idx="14">
                  <c:v>1629</c:v>
                </c:pt>
                <c:pt idx="15">
                  <c:v>1644</c:v>
                </c:pt>
                <c:pt idx="16">
                  <c:v>1611</c:v>
                </c:pt>
                <c:pt idx="17">
                  <c:v>1433</c:v>
                </c:pt>
                <c:pt idx="18">
                  <c:v>1415</c:v>
                </c:pt>
                <c:pt idx="19">
                  <c:v>1616</c:v>
                </c:pt>
                <c:pt idx="20">
                  <c:v>1885</c:v>
                </c:pt>
                <c:pt idx="21">
                  <c:v>2702</c:v>
                </c:pt>
                <c:pt idx="22">
                  <c:v>3181</c:v>
                </c:pt>
                <c:pt idx="23">
                  <c:v>3289</c:v>
                </c:pt>
                <c:pt idx="24">
                  <c:v>2519</c:v>
                </c:pt>
                <c:pt idx="25">
                  <c:v>2329</c:v>
                </c:pt>
                <c:pt idx="26">
                  <c:v>3778</c:v>
                </c:pt>
                <c:pt idx="27">
                  <c:v>3942</c:v>
                </c:pt>
                <c:pt idx="28">
                  <c:v>3042</c:v>
                </c:pt>
                <c:pt idx="29">
                  <c:v>3394</c:v>
                </c:pt>
                <c:pt idx="30">
                  <c:v>2773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25C-4351-8ADC-D81F37E91D7E}"/>
            </c:ext>
          </c:extLst>
        </c:ser>
        <c:ser>
          <c:idx val="2"/>
          <c:order val="1"/>
          <c:tx>
            <c:strRef>
              <c:f>Sheet1!$E$1</c:f>
              <c:strCache>
                <c:ptCount val="1"/>
                <c:pt idx="0">
                  <c:v>โรงพยาบาลต่างๆ</c:v>
                </c:pt>
              </c:strCache>
            </c:strRef>
          </c:tx>
          <c:spPr>
            <a:ln w="25400" cap="rnd">
              <a:solidFill>
                <a:schemeClr val="accent6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circle"/>
            <c:size val="6"/>
            <c:spPr>
              <a:solidFill>
                <a:srgbClr val="00B050"/>
              </a:solidFill>
              <a:ln w="9520">
                <a:solidFill>
                  <a:srgbClr val="92D050"/>
                </a:solidFill>
              </a:ln>
              <a:effectLst/>
            </c:spPr>
          </c:marker>
          <c:cat>
            <c:numRef>
              <c:f>Sheet1!$A$124:$A$154</c:f>
              <c:numCache>
                <c:formatCode>m/d/yyyy</c:formatCode>
                <c:ptCount val="31"/>
                <c:pt idx="0">
                  <c:v>44288</c:v>
                </c:pt>
                <c:pt idx="1">
                  <c:v>44289</c:v>
                </c:pt>
                <c:pt idx="2">
                  <c:v>44290</c:v>
                </c:pt>
                <c:pt idx="3">
                  <c:v>44291</c:v>
                </c:pt>
                <c:pt idx="4">
                  <c:v>44292</c:v>
                </c:pt>
                <c:pt idx="5">
                  <c:v>44293</c:v>
                </c:pt>
                <c:pt idx="6">
                  <c:v>44294</c:v>
                </c:pt>
                <c:pt idx="7">
                  <c:v>44295</c:v>
                </c:pt>
                <c:pt idx="8">
                  <c:v>44296</c:v>
                </c:pt>
                <c:pt idx="9">
                  <c:v>44297</c:v>
                </c:pt>
                <c:pt idx="10">
                  <c:v>44298</c:v>
                </c:pt>
                <c:pt idx="11">
                  <c:v>44299</c:v>
                </c:pt>
                <c:pt idx="12">
                  <c:v>44300</c:v>
                </c:pt>
                <c:pt idx="13">
                  <c:v>44301</c:v>
                </c:pt>
                <c:pt idx="14">
                  <c:v>44302</c:v>
                </c:pt>
                <c:pt idx="15">
                  <c:v>44303</c:v>
                </c:pt>
                <c:pt idx="16">
                  <c:v>44304</c:v>
                </c:pt>
                <c:pt idx="17">
                  <c:v>44305</c:v>
                </c:pt>
                <c:pt idx="18">
                  <c:v>44306</c:v>
                </c:pt>
                <c:pt idx="19">
                  <c:v>44307</c:v>
                </c:pt>
                <c:pt idx="20">
                  <c:v>44308</c:v>
                </c:pt>
                <c:pt idx="21">
                  <c:v>44309</c:v>
                </c:pt>
                <c:pt idx="22">
                  <c:v>44310</c:v>
                </c:pt>
                <c:pt idx="23">
                  <c:v>44311</c:v>
                </c:pt>
                <c:pt idx="24">
                  <c:v>44312</c:v>
                </c:pt>
                <c:pt idx="25">
                  <c:v>44313</c:v>
                </c:pt>
                <c:pt idx="26">
                  <c:v>44314</c:v>
                </c:pt>
                <c:pt idx="27">
                  <c:v>44315</c:v>
                </c:pt>
                <c:pt idx="28">
                  <c:v>44316</c:v>
                </c:pt>
                <c:pt idx="29">
                  <c:v>44317</c:v>
                </c:pt>
                <c:pt idx="30">
                  <c:v>44318</c:v>
                </c:pt>
              </c:numCache>
            </c:numRef>
          </c:cat>
          <c:val>
            <c:numRef>
              <c:f>Sheet1!$E$124:$E$154</c:f>
              <c:numCache>
                <c:formatCode>#,##0</c:formatCode>
                <c:ptCount val="31"/>
                <c:pt idx="0">
                  <c:v>4700</c:v>
                </c:pt>
                <c:pt idx="1">
                  <c:v>1479</c:v>
                </c:pt>
                <c:pt idx="2">
                  <c:v>1140</c:v>
                </c:pt>
                <c:pt idx="3">
                  <c:v>3031</c:v>
                </c:pt>
                <c:pt idx="4">
                  <c:v>1270</c:v>
                </c:pt>
                <c:pt idx="5">
                  <c:v>3994</c:v>
                </c:pt>
                <c:pt idx="6">
                  <c:v>3460</c:v>
                </c:pt>
                <c:pt idx="7">
                  <c:v>4707</c:v>
                </c:pt>
                <c:pt idx="8">
                  <c:v>767</c:v>
                </c:pt>
                <c:pt idx="9">
                  <c:v>1181</c:v>
                </c:pt>
                <c:pt idx="10">
                  <c:v>794</c:v>
                </c:pt>
                <c:pt idx="11">
                  <c:v>557</c:v>
                </c:pt>
                <c:pt idx="12">
                  <c:v>726</c:v>
                </c:pt>
                <c:pt idx="13">
                  <c:v>529</c:v>
                </c:pt>
                <c:pt idx="14">
                  <c:v>1606</c:v>
                </c:pt>
                <c:pt idx="15">
                  <c:v>716</c:v>
                </c:pt>
                <c:pt idx="16">
                  <c:v>802</c:v>
                </c:pt>
                <c:pt idx="17">
                  <c:v>2231</c:v>
                </c:pt>
                <c:pt idx="18">
                  <c:v>2880</c:v>
                </c:pt>
                <c:pt idx="19">
                  <c:v>3450</c:v>
                </c:pt>
                <c:pt idx="20">
                  <c:v>3191</c:v>
                </c:pt>
                <c:pt idx="21">
                  <c:v>3469</c:v>
                </c:pt>
                <c:pt idx="22">
                  <c:v>1391</c:v>
                </c:pt>
                <c:pt idx="23">
                  <c:v>1822</c:v>
                </c:pt>
                <c:pt idx="24">
                  <c:v>3204</c:v>
                </c:pt>
                <c:pt idx="25">
                  <c:v>3721</c:v>
                </c:pt>
                <c:pt idx="26">
                  <c:v>4067</c:v>
                </c:pt>
                <c:pt idx="27">
                  <c:v>4311</c:v>
                </c:pt>
                <c:pt idx="28">
                  <c:v>3120</c:v>
                </c:pt>
                <c:pt idx="29">
                  <c:v>1423</c:v>
                </c:pt>
                <c:pt idx="30">
                  <c:v>581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25C-4351-8ADC-D81F37E91D7E}"/>
            </c:ext>
          </c:extLst>
        </c:ser>
        <c:ser>
          <c:idx val="3"/>
          <c:order val="2"/>
          <c:tx>
            <c:strRef>
              <c:f>Sheet1!$F$1</c:f>
              <c:strCache>
                <c:ptCount val="1"/>
                <c:pt idx="0">
                  <c:v>รวมปริมาณการรับบริจาคโลหิต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0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2282966283888763E-2"/>
                  <c:y val="-4.66636963741282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F6B-411A-BB4E-D5F8565EDA2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5519221997314131E-2"/>
                  <c:y val="-2.87076240670045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F6B-411A-BB4E-D5F8565EDA2C}"/>
                </c:ext>
                <c:ext xmlns:c15="http://schemas.microsoft.com/office/drawing/2012/chart" uri="{CE6537A1-D6FC-4f65-9D91-7224C49458BB}">
                  <c15:layout>
                    <c:manualLayout>
                      <c:w val="3.65179300263066E-2"/>
                      <c:h val="6.1904442943784943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4.307062689898928E-2"/>
                  <c:y val="-3.0952133105394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F6B-411A-BB4E-D5F8565EDA2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0125434160868651E-2"/>
                  <c:y val="-3.76856602205663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F6B-411A-BB4E-D5F8565EDA2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8259007484258086E-2"/>
                  <c:y val="-3.5441151182175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F6B-411A-BB4E-D5F8565EDA2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2865177176707827E-2"/>
                  <c:y val="-4.6663696374128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F6B-411A-BB4E-D5F8565EDA2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1495305668788239E-2"/>
                  <c:y val="-4.66636963741282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F6B-411A-BB4E-D5F8565EDA2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9046668099358602E-2"/>
                  <c:y val="-4.6663696374128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F6B-411A-BB4E-D5F8565EDA2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2.5810369914828445E-2"/>
                  <c:y val="2.29160838159763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F6B-411A-BB4E-D5F8565EDA2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2.6889135976338498E-2"/>
                  <c:y val="1.84270657391953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DF6B-411A-BB4E-D5F8565EDA2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-2.6889135976338498E-2"/>
                  <c:y val="2.96496109311478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25C-4351-8ADC-D81F37E91D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-1.9337773545768214E-2"/>
                  <c:y val="2.29160838159763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25C-4351-8ADC-D81F37E91D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72000" tIns="72000" rIns="72000" bIns="36000" anchor="t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TH Sarabun New" panose="020B0500040200020003" pitchFamily="34" charset="-34"/>
                      <a:ea typeface="+mn-ea"/>
                      <a:cs typeface="TH Sarabun New" panose="020B0500040200020003" pitchFamily="34" charset="-34"/>
                    </a:defRPr>
                  </a:pPr>
                  <a:endParaRPr lang="th-TH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7"/>
              <c:layout>
                <c:manualLayout>
                  <c:x val="-2.3652837791808344E-2"/>
                  <c:y val="-2.87076240670045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25C-4351-8ADC-D81F37E91D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8"/>
              <c:layout>
                <c:manualLayout>
                  <c:x val="-2.1495305668788399E-2"/>
                  <c:y val="-4.89082054125186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2"/>
              <c:layout>
                <c:manualLayout>
                  <c:x val="-2.5810369914828445E-2"/>
                  <c:y val="-3.31966421437854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DF6B-411A-BB4E-D5F8565EDA2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72000" tIns="72000" rIns="72000" bIns="36000" anchor="t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TH Sarabun New" panose="020B0500040200020003" pitchFamily="34" charset="-34"/>
                      <a:ea typeface="+mn-ea"/>
                      <a:cs typeface="TH Sarabun New" panose="020B0500040200020003" pitchFamily="34" charset="-34"/>
                    </a:defRPr>
                  </a:pPr>
                  <a:endParaRPr lang="th-TH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5"/>
              <c:layout>
                <c:manualLayout>
                  <c:x val="-1.9337773545768138E-2"/>
                  <c:y val="-4.6663696374128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FB1-444B-A8ED-56C6EE0FE0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72000" tIns="72000" rIns="72000" bIns="36000" anchor="t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Sheet1!$A$124:$A$154</c:f>
              <c:numCache>
                <c:formatCode>m/d/yyyy</c:formatCode>
                <c:ptCount val="31"/>
                <c:pt idx="0">
                  <c:v>44288</c:v>
                </c:pt>
                <c:pt idx="1">
                  <c:v>44289</c:v>
                </c:pt>
                <c:pt idx="2">
                  <c:v>44290</c:v>
                </c:pt>
                <c:pt idx="3">
                  <c:v>44291</c:v>
                </c:pt>
                <c:pt idx="4">
                  <c:v>44292</c:v>
                </c:pt>
                <c:pt idx="5">
                  <c:v>44293</c:v>
                </c:pt>
                <c:pt idx="6">
                  <c:v>44294</c:v>
                </c:pt>
                <c:pt idx="7">
                  <c:v>44295</c:v>
                </c:pt>
                <c:pt idx="8">
                  <c:v>44296</c:v>
                </c:pt>
                <c:pt idx="9">
                  <c:v>44297</c:v>
                </c:pt>
                <c:pt idx="10">
                  <c:v>44298</c:v>
                </c:pt>
                <c:pt idx="11">
                  <c:v>44299</c:v>
                </c:pt>
                <c:pt idx="12">
                  <c:v>44300</c:v>
                </c:pt>
                <c:pt idx="13">
                  <c:v>44301</c:v>
                </c:pt>
                <c:pt idx="14">
                  <c:v>44302</c:v>
                </c:pt>
                <c:pt idx="15">
                  <c:v>44303</c:v>
                </c:pt>
                <c:pt idx="16">
                  <c:v>44304</c:v>
                </c:pt>
                <c:pt idx="17">
                  <c:v>44305</c:v>
                </c:pt>
                <c:pt idx="18">
                  <c:v>44306</c:v>
                </c:pt>
                <c:pt idx="19">
                  <c:v>44307</c:v>
                </c:pt>
                <c:pt idx="20">
                  <c:v>44308</c:v>
                </c:pt>
                <c:pt idx="21">
                  <c:v>44309</c:v>
                </c:pt>
                <c:pt idx="22">
                  <c:v>44310</c:v>
                </c:pt>
                <c:pt idx="23">
                  <c:v>44311</c:v>
                </c:pt>
                <c:pt idx="24">
                  <c:v>44312</c:v>
                </c:pt>
                <c:pt idx="25">
                  <c:v>44313</c:v>
                </c:pt>
                <c:pt idx="26">
                  <c:v>44314</c:v>
                </c:pt>
                <c:pt idx="27">
                  <c:v>44315</c:v>
                </c:pt>
                <c:pt idx="28">
                  <c:v>44316</c:v>
                </c:pt>
                <c:pt idx="29">
                  <c:v>44317</c:v>
                </c:pt>
                <c:pt idx="30">
                  <c:v>44318</c:v>
                </c:pt>
              </c:numCache>
            </c:numRef>
          </c:cat>
          <c:val>
            <c:numRef>
              <c:f>Sheet1!$F$124:$F$154</c:f>
              <c:numCache>
                <c:formatCode>#,##0</c:formatCode>
                <c:ptCount val="31"/>
                <c:pt idx="0">
                  <c:v>7931</c:v>
                </c:pt>
                <c:pt idx="1">
                  <c:v>3650</c:v>
                </c:pt>
                <c:pt idx="2">
                  <c:v>2998</c:v>
                </c:pt>
                <c:pt idx="3">
                  <c:v>5705</c:v>
                </c:pt>
                <c:pt idx="4">
                  <c:v>3412</c:v>
                </c:pt>
                <c:pt idx="5">
                  <c:v>6664</c:v>
                </c:pt>
                <c:pt idx="6">
                  <c:v>6451</c:v>
                </c:pt>
                <c:pt idx="7">
                  <c:v>7315</c:v>
                </c:pt>
                <c:pt idx="8">
                  <c:v>2614</c:v>
                </c:pt>
                <c:pt idx="9">
                  <c:v>3070</c:v>
                </c:pt>
                <c:pt idx="10">
                  <c:v>2464</c:v>
                </c:pt>
                <c:pt idx="11">
                  <c:v>2161</c:v>
                </c:pt>
                <c:pt idx="12">
                  <c:v>2382</c:v>
                </c:pt>
                <c:pt idx="13">
                  <c:v>2253</c:v>
                </c:pt>
                <c:pt idx="14">
                  <c:v>3235</c:v>
                </c:pt>
                <c:pt idx="15">
                  <c:v>2360</c:v>
                </c:pt>
                <c:pt idx="16">
                  <c:v>2413</c:v>
                </c:pt>
                <c:pt idx="17">
                  <c:v>3664</c:v>
                </c:pt>
                <c:pt idx="18">
                  <c:v>4295</c:v>
                </c:pt>
                <c:pt idx="19">
                  <c:v>5066</c:v>
                </c:pt>
                <c:pt idx="20">
                  <c:v>5076</c:v>
                </c:pt>
                <c:pt idx="21">
                  <c:v>6171</c:v>
                </c:pt>
                <c:pt idx="22">
                  <c:v>4572</c:v>
                </c:pt>
                <c:pt idx="23">
                  <c:v>5111</c:v>
                </c:pt>
                <c:pt idx="24">
                  <c:v>5723</c:v>
                </c:pt>
                <c:pt idx="25">
                  <c:v>6050</c:v>
                </c:pt>
                <c:pt idx="26">
                  <c:v>7845</c:v>
                </c:pt>
                <c:pt idx="27">
                  <c:v>8253</c:v>
                </c:pt>
                <c:pt idx="28">
                  <c:v>6162</c:v>
                </c:pt>
                <c:pt idx="29">
                  <c:v>4817</c:v>
                </c:pt>
                <c:pt idx="30">
                  <c:v>3354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D25C-4351-8ADC-D81F37E91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701952"/>
        <c:axId val="150740992"/>
      </c:lineChart>
      <c:dateAx>
        <c:axId val="150701952"/>
        <c:scaling>
          <c:orientation val="minMax"/>
        </c:scaling>
        <c:delete val="0"/>
        <c:axPos val="b"/>
        <c:minorGridlines/>
        <c:numFmt formatCode="[$-1010000]d/m/yy;@" sourceLinked="0"/>
        <c:majorTickMark val="none"/>
        <c:minorTickMark val="cross"/>
        <c:tickLblPos val="nextTo"/>
        <c:spPr>
          <a:noFill/>
          <a:ln w="952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99" b="1" i="0" u="none" strike="noStrike" kern="1200" baseline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th-TH"/>
          </a:p>
        </c:txPr>
        <c:crossAx val="150740992"/>
        <c:crosses val="autoZero"/>
        <c:auto val="1"/>
        <c:lblOffset val="100"/>
        <c:baseTimeUnit val="days"/>
      </c:dateAx>
      <c:valAx>
        <c:axId val="150740992"/>
        <c:scaling>
          <c:orientation val="minMax"/>
        </c:scaling>
        <c:delete val="0"/>
        <c:axPos val="l"/>
        <c:majorGridlines>
          <c:spPr>
            <a:ln w="952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 algn="ctr">
                  <a:defRPr sz="1329" b="1" i="0" u="none" strike="noStrike" baseline="0">
                    <a:solidFill>
                      <a:srgbClr val="333333"/>
                    </a:solidFill>
                    <a:latin typeface="TH Sarabun New"/>
                    <a:ea typeface="TH Sarabun New"/>
                    <a:cs typeface="TH Sarabun New"/>
                  </a:defRPr>
                </a:pPr>
                <a:r>
                  <a:rPr lang="th-TH"/>
                  <a:t>หน่วย</a:t>
                </a:r>
              </a:p>
            </c:rich>
          </c:tx>
          <c:layout>
            <c:manualLayout>
              <c:xMode val="edge"/>
              <c:yMode val="edge"/>
              <c:x val="4.5741917995824534E-2"/>
              <c:y val="0.1288488843963190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th-TH"/>
          </a:p>
        </c:txPr>
        <c:crossAx val="150701952"/>
        <c:crosses val="autoZero"/>
        <c:crossBetween val="midCat"/>
      </c:valAx>
      <c:spPr>
        <a:noFill/>
        <a:ln w="12700">
          <a:solidFill>
            <a:schemeClr val="bg1">
              <a:lumMod val="85000"/>
            </a:schemeClr>
          </a:solidFill>
        </a:ln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99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H Sarabun New" panose="020B0500040200020003" pitchFamily="34" charset="-34"/>
          <a:cs typeface="TH Sarabun New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8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r>
              <a:rPr lang="th-TH" sz="1999" b="1" dirty="0"/>
              <a:t>จำนวนโลหิตบริจาคของศูนย์บริการโลหิตแห่งชาติ และภาคบริการโลหิตแห่งชาติ </a:t>
            </a:r>
            <a:endParaRPr lang="th-TH" sz="1999" b="1" dirty="0" smtClean="0"/>
          </a:p>
          <a:p>
            <a:pPr>
              <a:defRPr sz="1998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r>
              <a:rPr lang="th-TH" sz="1999" b="1" dirty="0" smtClean="0"/>
              <a:t>ระหว่าง</a:t>
            </a:r>
            <a:r>
              <a:rPr lang="th-TH" sz="1999" b="1" dirty="0"/>
              <a:t>วันที่ </a:t>
            </a:r>
            <a:r>
              <a:rPr lang="en-US" sz="1999" b="1" dirty="0" smtClean="0"/>
              <a:t>2</a:t>
            </a:r>
            <a:r>
              <a:rPr lang="en-US" sz="1999" b="1" baseline="0" dirty="0" smtClean="0"/>
              <a:t> </a:t>
            </a:r>
            <a:r>
              <a:rPr lang="th-TH" sz="1999" b="1" i="0" u="none" strike="noStrike" baseline="0" dirty="0" smtClean="0">
                <a:effectLst/>
              </a:rPr>
              <a:t>เม.ย. </a:t>
            </a:r>
            <a:r>
              <a:rPr lang="th-TH" sz="1999" b="1" dirty="0"/>
              <a:t>-</a:t>
            </a:r>
            <a:r>
              <a:rPr lang="en-US" sz="1999" b="1" dirty="0"/>
              <a:t> </a:t>
            </a:r>
            <a:r>
              <a:rPr lang="en-US" sz="1999" b="1" dirty="0" smtClean="0"/>
              <a:t>2 </a:t>
            </a:r>
            <a:r>
              <a:rPr lang="th-TH" sz="1999" b="1" dirty="0" smtClean="0"/>
              <a:t>พ.ค. </a:t>
            </a:r>
            <a:r>
              <a:rPr lang="th-TH" sz="1999" b="1" dirty="0"/>
              <a:t>พ.ศ. 2564</a:t>
            </a:r>
          </a:p>
        </c:rich>
      </c:tx>
      <c:layout>
        <c:manualLayout>
          <c:xMode val="edge"/>
          <c:yMode val="edge"/>
          <c:x val="0.1563913969175946"/>
          <c:y val="1.795607124931368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8303245387000952E-2"/>
          <c:y val="0.28970282937726366"/>
          <c:w val="0.93316356217047736"/>
          <c:h val="0.59770624150208895"/>
        </c:manualLayout>
      </c:layout>
      <c:lineChart>
        <c:grouping val="standard"/>
        <c:varyColors val="0"/>
        <c:ser>
          <c:idx val="4"/>
          <c:order val="0"/>
          <c:tx>
            <c:strRef>
              <c:f>Sheet1!$B$1</c:f>
              <c:strCache>
                <c:ptCount val="1"/>
                <c:pt idx="0">
                  <c:v>ศูนย์บริการโลหิตแห่งชาติ</c:v>
                </c:pt>
              </c:strCache>
            </c:strRef>
          </c:tx>
          <c:spPr>
            <a:ln w="2540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circle"/>
            <c:size val="6"/>
            <c:spPr>
              <a:solidFill>
                <a:srgbClr val="FF0000"/>
              </a:solidFill>
              <a:ln w="9520">
                <a:solidFill>
                  <a:srgbClr val="C00000">
                    <a:alpha val="0"/>
                  </a:srgbClr>
                </a:solidFill>
              </a:ln>
              <a:effectLst/>
            </c:spPr>
          </c:marker>
          <c:cat>
            <c:numRef>
              <c:f>Sheet1!$A$7:$A$37</c:f>
              <c:numCache>
                <c:formatCode>m/d/yyyy</c:formatCode>
                <c:ptCount val="31"/>
                <c:pt idx="0">
                  <c:v>44288</c:v>
                </c:pt>
                <c:pt idx="1">
                  <c:v>44289</c:v>
                </c:pt>
                <c:pt idx="2">
                  <c:v>44290</c:v>
                </c:pt>
                <c:pt idx="3">
                  <c:v>44291</c:v>
                </c:pt>
                <c:pt idx="4">
                  <c:v>44292</c:v>
                </c:pt>
                <c:pt idx="5">
                  <c:v>44293</c:v>
                </c:pt>
                <c:pt idx="6">
                  <c:v>44294</c:v>
                </c:pt>
                <c:pt idx="7">
                  <c:v>44295</c:v>
                </c:pt>
                <c:pt idx="8">
                  <c:v>44296</c:v>
                </c:pt>
                <c:pt idx="9">
                  <c:v>44297</c:v>
                </c:pt>
                <c:pt idx="10">
                  <c:v>44298</c:v>
                </c:pt>
                <c:pt idx="11">
                  <c:v>44299</c:v>
                </c:pt>
                <c:pt idx="12">
                  <c:v>44300</c:v>
                </c:pt>
                <c:pt idx="13">
                  <c:v>44301</c:v>
                </c:pt>
                <c:pt idx="14">
                  <c:v>44302</c:v>
                </c:pt>
                <c:pt idx="15">
                  <c:v>44303</c:v>
                </c:pt>
                <c:pt idx="16">
                  <c:v>44304</c:v>
                </c:pt>
                <c:pt idx="17">
                  <c:v>44305</c:v>
                </c:pt>
                <c:pt idx="18">
                  <c:v>44306</c:v>
                </c:pt>
                <c:pt idx="19">
                  <c:v>44307</c:v>
                </c:pt>
                <c:pt idx="20">
                  <c:v>44308</c:v>
                </c:pt>
                <c:pt idx="21">
                  <c:v>44309</c:v>
                </c:pt>
                <c:pt idx="22">
                  <c:v>44310</c:v>
                </c:pt>
                <c:pt idx="23">
                  <c:v>44311</c:v>
                </c:pt>
                <c:pt idx="24">
                  <c:v>44312</c:v>
                </c:pt>
                <c:pt idx="25">
                  <c:v>44313</c:v>
                </c:pt>
                <c:pt idx="26">
                  <c:v>44314</c:v>
                </c:pt>
                <c:pt idx="27">
                  <c:v>44315</c:v>
                </c:pt>
                <c:pt idx="28">
                  <c:v>44316</c:v>
                </c:pt>
                <c:pt idx="29">
                  <c:v>44317</c:v>
                </c:pt>
                <c:pt idx="30">
                  <c:v>44318</c:v>
                </c:pt>
              </c:numCache>
            </c:numRef>
          </c:cat>
          <c:val>
            <c:numRef>
              <c:f>Sheet1!$B$7:$B$37</c:f>
              <c:numCache>
                <c:formatCode>#,##0</c:formatCode>
                <c:ptCount val="31"/>
                <c:pt idx="0">
                  <c:v>1653</c:v>
                </c:pt>
                <c:pt idx="1">
                  <c:v>1590</c:v>
                </c:pt>
                <c:pt idx="2">
                  <c:v>1409</c:v>
                </c:pt>
                <c:pt idx="3">
                  <c:v>1465</c:v>
                </c:pt>
                <c:pt idx="4">
                  <c:v>1590</c:v>
                </c:pt>
                <c:pt idx="5">
                  <c:v>1390</c:v>
                </c:pt>
                <c:pt idx="6">
                  <c:v>1485</c:v>
                </c:pt>
                <c:pt idx="7">
                  <c:v>1180</c:v>
                </c:pt>
                <c:pt idx="8">
                  <c:v>1267</c:v>
                </c:pt>
                <c:pt idx="9">
                  <c:v>1437</c:v>
                </c:pt>
                <c:pt idx="10">
                  <c:v>1209</c:v>
                </c:pt>
                <c:pt idx="11">
                  <c:v>1250</c:v>
                </c:pt>
                <c:pt idx="12">
                  <c:v>1250</c:v>
                </c:pt>
                <c:pt idx="13">
                  <c:v>1355</c:v>
                </c:pt>
                <c:pt idx="14">
                  <c:v>1113</c:v>
                </c:pt>
                <c:pt idx="15">
                  <c:v>1160</c:v>
                </c:pt>
                <c:pt idx="16">
                  <c:v>1206</c:v>
                </c:pt>
                <c:pt idx="17" formatCode="General">
                  <c:v>761</c:v>
                </c:pt>
                <c:pt idx="18" formatCode="General">
                  <c:v>792</c:v>
                </c:pt>
                <c:pt idx="19" formatCode="General">
                  <c:v>823</c:v>
                </c:pt>
                <c:pt idx="20" formatCode="General">
                  <c:v>990</c:v>
                </c:pt>
                <c:pt idx="21" formatCode="General">
                  <c:v>1432</c:v>
                </c:pt>
                <c:pt idx="22" formatCode="General">
                  <c:v>2391</c:v>
                </c:pt>
                <c:pt idx="23" formatCode="General">
                  <c:v>2276</c:v>
                </c:pt>
                <c:pt idx="24" formatCode="General">
                  <c:v>1491</c:v>
                </c:pt>
                <c:pt idx="25" formatCode="General">
                  <c:v>1310</c:v>
                </c:pt>
                <c:pt idx="26" formatCode="General">
                  <c:v>1635</c:v>
                </c:pt>
                <c:pt idx="27">
                  <c:v>1683</c:v>
                </c:pt>
                <c:pt idx="28">
                  <c:v>1699</c:v>
                </c:pt>
                <c:pt idx="29">
                  <c:v>2107</c:v>
                </c:pt>
                <c:pt idx="30">
                  <c:v>1874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28C-43A2-8286-C3C97BD09BF1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ภาคบริการโลหิตแห่งชาติทั้ง 12 แห่ง</c:v>
                </c:pt>
              </c:strCache>
            </c:strRef>
          </c:tx>
          <c:spPr>
            <a:ln w="25400" cap="rnd">
              <a:solidFill>
                <a:srgbClr val="9966FF"/>
              </a:solidFill>
              <a:prstDash val="sysDash"/>
              <a:round/>
            </a:ln>
            <a:effectLst/>
          </c:spPr>
          <c:marker>
            <c:symbol val="circle"/>
            <c:size val="6"/>
            <c:spPr>
              <a:solidFill>
                <a:srgbClr val="CC00FF"/>
              </a:solidFill>
              <a:ln w="6350">
                <a:solidFill>
                  <a:srgbClr val="6600FF"/>
                </a:solidFill>
              </a:ln>
              <a:effectLst/>
            </c:spPr>
          </c:marker>
          <c:cat>
            <c:numRef>
              <c:f>Sheet1!$A$7:$A$37</c:f>
              <c:numCache>
                <c:formatCode>m/d/yyyy</c:formatCode>
                <c:ptCount val="31"/>
                <c:pt idx="0">
                  <c:v>44288</c:v>
                </c:pt>
                <c:pt idx="1">
                  <c:v>44289</c:v>
                </c:pt>
                <c:pt idx="2">
                  <c:v>44290</c:v>
                </c:pt>
                <c:pt idx="3">
                  <c:v>44291</c:v>
                </c:pt>
                <c:pt idx="4">
                  <c:v>44292</c:v>
                </c:pt>
                <c:pt idx="5">
                  <c:v>44293</c:v>
                </c:pt>
                <c:pt idx="6">
                  <c:v>44294</c:v>
                </c:pt>
                <c:pt idx="7">
                  <c:v>44295</c:v>
                </c:pt>
                <c:pt idx="8">
                  <c:v>44296</c:v>
                </c:pt>
                <c:pt idx="9">
                  <c:v>44297</c:v>
                </c:pt>
                <c:pt idx="10">
                  <c:v>44298</c:v>
                </c:pt>
                <c:pt idx="11">
                  <c:v>44299</c:v>
                </c:pt>
                <c:pt idx="12">
                  <c:v>44300</c:v>
                </c:pt>
                <c:pt idx="13">
                  <c:v>44301</c:v>
                </c:pt>
                <c:pt idx="14">
                  <c:v>44302</c:v>
                </c:pt>
                <c:pt idx="15">
                  <c:v>44303</c:v>
                </c:pt>
                <c:pt idx="16">
                  <c:v>44304</c:v>
                </c:pt>
                <c:pt idx="17">
                  <c:v>44305</c:v>
                </c:pt>
                <c:pt idx="18">
                  <c:v>44306</c:v>
                </c:pt>
                <c:pt idx="19">
                  <c:v>44307</c:v>
                </c:pt>
                <c:pt idx="20">
                  <c:v>44308</c:v>
                </c:pt>
                <c:pt idx="21">
                  <c:v>44309</c:v>
                </c:pt>
                <c:pt idx="22">
                  <c:v>44310</c:v>
                </c:pt>
                <c:pt idx="23">
                  <c:v>44311</c:v>
                </c:pt>
                <c:pt idx="24">
                  <c:v>44312</c:v>
                </c:pt>
                <c:pt idx="25">
                  <c:v>44313</c:v>
                </c:pt>
                <c:pt idx="26">
                  <c:v>44314</c:v>
                </c:pt>
                <c:pt idx="27">
                  <c:v>44315</c:v>
                </c:pt>
                <c:pt idx="28">
                  <c:v>44316</c:v>
                </c:pt>
                <c:pt idx="29">
                  <c:v>44317</c:v>
                </c:pt>
                <c:pt idx="30">
                  <c:v>44318</c:v>
                </c:pt>
              </c:numCache>
            </c:numRef>
          </c:cat>
          <c:val>
            <c:numRef>
              <c:f>Sheet1!$C$7:$C$37</c:f>
              <c:numCache>
                <c:formatCode>General</c:formatCode>
                <c:ptCount val="31"/>
                <c:pt idx="0" formatCode="#,##0">
                  <c:v>1578</c:v>
                </c:pt>
                <c:pt idx="1">
                  <c:v>581</c:v>
                </c:pt>
                <c:pt idx="2">
                  <c:v>449</c:v>
                </c:pt>
                <c:pt idx="3" formatCode="#,##0">
                  <c:v>1209</c:v>
                </c:pt>
                <c:pt idx="4">
                  <c:v>552</c:v>
                </c:pt>
                <c:pt idx="5" formatCode="#,##0">
                  <c:v>1280</c:v>
                </c:pt>
                <c:pt idx="6" formatCode="#,##0">
                  <c:v>1506</c:v>
                </c:pt>
                <c:pt idx="7" formatCode="#,##0">
                  <c:v>1428</c:v>
                </c:pt>
                <c:pt idx="8">
                  <c:v>580</c:v>
                </c:pt>
                <c:pt idx="9">
                  <c:v>452</c:v>
                </c:pt>
                <c:pt idx="10">
                  <c:v>461</c:v>
                </c:pt>
                <c:pt idx="11">
                  <c:v>354</c:v>
                </c:pt>
                <c:pt idx="12">
                  <c:v>406</c:v>
                </c:pt>
                <c:pt idx="13">
                  <c:v>369</c:v>
                </c:pt>
                <c:pt idx="14">
                  <c:v>516</c:v>
                </c:pt>
                <c:pt idx="15">
                  <c:v>484</c:v>
                </c:pt>
                <c:pt idx="16">
                  <c:v>405</c:v>
                </c:pt>
                <c:pt idx="17">
                  <c:v>672</c:v>
                </c:pt>
                <c:pt idx="18">
                  <c:v>623</c:v>
                </c:pt>
                <c:pt idx="19">
                  <c:v>793</c:v>
                </c:pt>
                <c:pt idx="20">
                  <c:v>895</c:v>
                </c:pt>
                <c:pt idx="21">
                  <c:v>1270</c:v>
                </c:pt>
                <c:pt idx="22">
                  <c:v>790</c:v>
                </c:pt>
                <c:pt idx="23">
                  <c:v>1013</c:v>
                </c:pt>
                <c:pt idx="24">
                  <c:v>1028</c:v>
                </c:pt>
                <c:pt idx="25">
                  <c:v>1019</c:v>
                </c:pt>
                <c:pt idx="26">
                  <c:v>2143</c:v>
                </c:pt>
                <c:pt idx="27" formatCode="#,##0">
                  <c:v>2259</c:v>
                </c:pt>
                <c:pt idx="28" formatCode="#,##0">
                  <c:v>1343</c:v>
                </c:pt>
                <c:pt idx="29" formatCode="#,##0">
                  <c:v>1287</c:v>
                </c:pt>
                <c:pt idx="30">
                  <c:v>899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28C-43A2-8286-C3C97BD09BF1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รวมศูนย์บริการโลหิตแห่งชาติ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6"/>
              </a:solidFill>
              <a:ln w="952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3.236298184530155E-2"/>
                  <c:y val="-3.36676355758570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 xmlns:c15="http://schemas.microsoft.com/office/drawing/2012/chart">
                <c:ext xmlns:c16="http://schemas.microsoft.com/office/drawing/2014/chart" uri="{C3380CC4-5D6E-409C-BE32-E72D297353CC}">
                  <c16:uniqueId val="{00000003-828C-43A2-8286-C3C97BD09B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-2.1495305668788239E-2"/>
                  <c:y val="-6.01307506044710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 xmlns:c15="http://schemas.microsoft.com/office/drawing/2012/chart">
                <c:ext xmlns:c16="http://schemas.microsoft.com/office/drawing/2014/chart" uri="{C3380CC4-5D6E-409C-BE32-E72D297353CC}">
                  <c16:uniqueId val="{00000004-828C-43A2-8286-C3C97BD09B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-1.0707645053687724E-2"/>
                  <c:y val="-5.11527144509091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 xmlns:c15="http://schemas.microsoft.com/office/drawing/2012/chart">
                <c:ext xmlns:c16="http://schemas.microsoft.com/office/drawing/2014/chart" uri="{C3380CC4-5D6E-409C-BE32-E72D297353CC}">
                  <c16:uniqueId val="{00000005-828C-43A2-8286-C3C97BD09B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-2.9046668099358602E-2"/>
                  <c:y val="-4.44191873357377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 xmlns:c15="http://schemas.microsoft.com/office/drawing/2012/chart">
                <c:ext xmlns:c16="http://schemas.microsoft.com/office/drawing/2014/chart" uri="{C3380CC4-5D6E-409C-BE32-E72D297353CC}">
                  <c16:uniqueId val="{00000006-828C-43A2-8286-C3C97BD09B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layout>
                <c:manualLayout>
                  <c:x val="-2.2573944316983941E-2"/>
                  <c:y val="-7.9209077430790115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72000" tIns="72000" rIns="72000" bIns="36000" anchor="t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TH Sarabun New" panose="020B0500040200020003" pitchFamily="34" charset="-34"/>
                      <a:ea typeface="+mn-ea"/>
                      <a:cs typeface="TH Sarabun New" panose="020B0500040200020003" pitchFamily="34" charset="-34"/>
                    </a:defRPr>
                  </a:pPr>
                  <a:endParaRPr lang="th-TH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 xmlns:c15="http://schemas.microsoft.com/office/drawing/2012/chart">
                <c:ext xmlns:c16="http://schemas.microsoft.com/office/drawing/2014/chart" uri="{C3380CC4-5D6E-409C-BE32-E72D297353CC}">
                  <c16:uniqueId val="{00000007-828C-43A2-8286-C3C97BD09BF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3.4360397903286495E-2"/>
                      <c:h val="6.414895198217542E-2"/>
                    </c:manualLayout>
                  </c15:layout>
                </c:ext>
              </c:extLst>
            </c:dLbl>
            <c:dLbl>
              <c:idx val="27"/>
              <c:layout>
                <c:manualLayout>
                  <c:x val="-2.1495305668788399E-2"/>
                  <c:y val="-4.6663696374128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 xmlns:c15="http://schemas.microsoft.com/office/drawing/2012/chart">
                <c:ext xmlns:c16="http://schemas.microsoft.com/office/drawing/2014/chart" uri="{C3380CC4-5D6E-409C-BE32-E72D297353CC}">
                  <c16:uniqueId val="{00000008-828C-43A2-8286-C3C97BD09B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4"/>
              <c:layout>
                <c:manualLayout>
                  <c:x val="-3.8057932285769536E-2"/>
                  <c:y val="-3.3575911151374815E-2"/>
                </c:manualLayout>
              </c:layout>
              <c:tx>
                <c:rich>
                  <a:bodyPr/>
                  <a:lstStyle/>
                  <a:p>
                    <a:fld id="{EE6C8E62-DD9D-419A-BA38-3A0540456314}" type="VALUE">
                      <a:rPr lang="en-US" sz="1300"/>
                      <a:pPr/>
                      <a:t>[VALUE]</a:t>
                    </a:fld>
                    <a:endParaRPr lang="th-TH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6D1-4BE4-B5B5-1E757EBBCC8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5"/>
              <c:layout>
                <c:manualLayout>
                  <c:x val="-3.0770825069164353E-2"/>
                  <c:y val="-2.5340860509418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6D1-4BE4-B5B5-1E757EBBCC8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72000" tIns="72000" rIns="72000" bIns="36000" anchor="t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 xmlns:c15="http://schemas.microsoft.com/office/drawing/2012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Sheet1!$A$7:$A$37</c:f>
              <c:numCache>
                <c:formatCode>m/d/yyyy</c:formatCode>
                <c:ptCount val="31"/>
                <c:pt idx="0">
                  <c:v>44288</c:v>
                </c:pt>
                <c:pt idx="1">
                  <c:v>44289</c:v>
                </c:pt>
                <c:pt idx="2">
                  <c:v>44290</c:v>
                </c:pt>
                <c:pt idx="3">
                  <c:v>44291</c:v>
                </c:pt>
                <c:pt idx="4">
                  <c:v>44292</c:v>
                </c:pt>
                <c:pt idx="5">
                  <c:v>44293</c:v>
                </c:pt>
                <c:pt idx="6">
                  <c:v>44294</c:v>
                </c:pt>
                <c:pt idx="7">
                  <c:v>44295</c:v>
                </c:pt>
                <c:pt idx="8">
                  <c:v>44296</c:v>
                </c:pt>
                <c:pt idx="9">
                  <c:v>44297</c:v>
                </c:pt>
                <c:pt idx="10">
                  <c:v>44298</c:v>
                </c:pt>
                <c:pt idx="11">
                  <c:v>44299</c:v>
                </c:pt>
                <c:pt idx="12">
                  <c:v>44300</c:v>
                </c:pt>
                <c:pt idx="13">
                  <c:v>44301</c:v>
                </c:pt>
                <c:pt idx="14">
                  <c:v>44302</c:v>
                </c:pt>
                <c:pt idx="15">
                  <c:v>44303</c:v>
                </c:pt>
                <c:pt idx="16">
                  <c:v>44304</c:v>
                </c:pt>
                <c:pt idx="17">
                  <c:v>44305</c:v>
                </c:pt>
                <c:pt idx="18">
                  <c:v>44306</c:v>
                </c:pt>
                <c:pt idx="19">
                  <c:v>44307</c:v>
                </c:pt>
                <c:pt idx="20">
                  <c:v>44308</c:v>
                </c:pt>
                <c:pt idx="21">
                  <c:v>44309</c:v>
                </c:pt>
                <c:pt idx="22">
                  <c:v>44310</c:v>
                </c:pt>
                <c:pt idx="23">
                  <c:v>44311</c:v>
                </c:pt>
                <c:pt idx="24">
                  <c:v>44312</c:v>
                </c:pt>
                <c:pt idx="25">
                  <c:v>44313</c:v>
                </c:pt>
                <c:pt idx="26">
                  <c:v>44314</c:v>
                </c:pt>
                <c:pt idx="27">
                  <c:v>44315</c:v>
                </c:pt>
                <c:pt idx="28">
                  <c:v>44316</c:v>
                </c:pt>
                <c:pt idx="29">
                  <c:v>44317</c:v>
                </c:pt>
                <c:pt idx="30">
                  <c:v>44318</c:v>
                </c:pt>
              </c:numCache>
            </c:numRef>
          </c:cat>
          <c:val>
            <c:numRef>
              <c:f>Sheet1!$D$7:$D$37</c:f>
              <c:numCache>
                <c:formatCode>#,##0</c:formatCode>
                <c:ptCount val="31"/>
                <c:pt idx="0">
                  <c:v>3231</c:v>
                </c:pt>
                <c:pt idx="1">
                  <c:v>2171</c:v>
                </c:pt>
                <c:pt idx="2">
                  <c:v>1858</c:v>
                </c:pt>
                <c:pt idx="3">
                  <c:v>2674</c:v>
                </c:pt>
                <c:pt idx="4">
                  <c:v>2142</c:v>
                </c:pt>
                <c:pt idx="5">
                  <c:v>2670</c:v>
                </c:pt>
                <c:pt idx="6">
                  <c:v>2991</c:v>
                </c:pt>
                <c:pt idx="7">
                  <c:v>2608</c:v>
                </c:pt>
                <c:pt idx="8">
                  <c:v>1847</c:v>
                </c:pt>
                <c:pt idx="9">
                  <c:v>1889</c:v>
                </c:pt>
                <c:pt idx="10">
                  <c:v>1670</c:v>
                </c:pt>
                <c:pt idx="11">
                  <c:v>1604</c:v>
                </c:pt>
                <c:pt idx="12">
                  <c:v>1656</c:v>
                </c:pt>
                <c:pt idx="13">
                  <c:v>1724</c:v>
                </c:pt>
                <c:pt idx="14">
                  <c:v>1629</c:v>
                </c:pt>
                <c:pt idx="15">
                  <c:v>1644</c:v>
                </c:pt>
                <c:pt idx="16">
                  <c:v>1611</c:v>
                </c:pt>
                <c:pt idx="17">
                  <c:v>1433</c:v>
                </c:pt>
                <c:pt idx="18">
                  <c:v>1415</c:v>
                </c:pt>
                <c:pt idx="19">
                  <c:v>1616</c:v>
                </c:pt>
                <c:pt idx="20">
                  <c:v>1885</c:v>
                </c:pt>
                <c:pt idx="21">
                  <c:v>2702</c:v>
                </c:pt>
                <c:pt idx="22">
                  <c:v>3181</c:v>
                </c:pt>
                <c:pt idx="23">
                  <c:v>3289</c:v>
                </c:pt>
                <c:pt idx="24">
                  <c:v>2519</c:v>
                </c:pt>
                <c:pt idx="25">
                  <c:v>2329</c:v>
                </c:pt>
                <c:pt idx="26">
                  <c:v>3778</c:v>
                </c:pt>
                <c:pt idx="27">
                  <c:v>3942</c:v>
                </c:pt>
                <c:pt idx="28">
                  <c:v>3042</c:v>
                </c:pt>
                <c:pt idx="29">
                  <c:v>3394</c:v>
                </c:pt>
                <c:pt idx="30">
                  <c:v>2773</c:v>
                </c:pt>
              </c:numCache>
            </c:numRef>
          </c:val>
          <c:smooth val="0"/>
          <c:extLst xmlns:c16r2="http://schemas.microsoft.com/office/drawing/2015/06/chart" xmlns:c15="http://schemas.microsoft.com/office/drawing/2012/chart">
            <c:ext xmlns:c16="http://schemas.microsoft.com/office/drawing/2014/chart" uri="{C3380CC4-5D6E-409C-BE32-E72D297353CC}">
              <c16:uniqueId val="{00000009-828C-43A2-8286-C3C97BD09B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559232"/>
        <c:axId val="180622464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3"/>
                <c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โรงพยาบาลต่างๆ</c:v>
                      </c:pt>
                    </c:strCache>
                  </c:strRef>
                </c:tx>
                <c:cat>
                  <c:numRef>
                    <c:extLst>
                      <c:ext uri="{02D57815-91ED-43cb-92C2-25804820EDAC}">
                        <c15:formulaRef>
                          <c15:sqref>Sheet1!$A$7:$A$37</c15:sqref>
                        </c15:formulaRef>
                      </c:ext>
                    </c:extLst>
                    <c:numCache>
                      <c:formatCode>m/d/yyyy</c:formatCode>
                      <c:ptCount val="31"/>
                      <c:pt idx="0">
                        <c:v>44288</c:v>
                      </c:pt>
                      <c:pt idx="1">
                        <c:v>44289</c:v>
                      </c:pt>
                      <c:pt idx="2">
                        <c:v>44290</c:v>
                      </c:pt>
                      <c:pt idx="3">
                        <c:v>44291</c:v>
                      </c:pt>
                      <c:pt idx="4">
                        <c:v>44292</c:v>
                      </c:pt>
                      <c:pt idx="5">
                        <c:v>44293</c:v>
                      </c:pt>
                      <c:pt idx="6">
                        <c:v>44294</c:v>
                      </c:pt>
                      <c:pt idx="7">
                        <c:v>44295</c:v>
                      </c:pt>
                      <c:pt idx="8">
                        <c:v>44296</c:v>
                      </c:pt>
                      <c:pt idx="9">
                        <c:v>44297</c:v>
                      </c:pt>
                      <c:pt idx="10">
                        <c:v>44298</c:v>
                      </c:pt>
                      <c:pt idx="11">
                        <c:v>44299</c:v>
                      </c:pt>
                      <c:pt idx="12">
                        <c:v>44300</c:v>
                      </c:pt>
                      <c:pt idx="13">
                        <c:v>44301</c:v>
                      </c:pt>
                      <c:pt idx="14">
                        <c:v>44302</c:v>
                      </c:pt>
                      <c:pt idx="15">
                        <c:v>44303</c:v>
                      </c:pt>
                      <c:pt idx="16">
                        <c:v>44304</c:v>
                      </c:pt>
                      <c:pt idx="17">
                        <c:v>44305</c:v>
                      </c:pt>
                      <c:pt idx="18">
                        <c:v>44306</c:v>
                      </c:pt>
                      <c:pt idx="19">
                        <c:v>44307</c:v>
                      </c:pt>
                      <c:pt idx="20">
                        <c:v>44308</c:v>
                      </c:pt>
                      <c:pt idx="21">
                        <c:v>44309</c:v>
                      </c:pt>
                      <c:pt idx="22">
                        <c:v>44310</c:v>
                      </c:pt>
                      <c:pt idx="23">
                        <c:v>44311</c:v>
                      </c:pt>
                      <c:pt idx="24">
                        <c:v>44312</c:v>
                      </c:pt>
                      <c:pt idx="25">
                        <c:v>44313</c:v>
                      </c:pt>
                      <c:pt idx="26">
                        <c:v>44314</c:v>
                      </c:pt>
                      <c:pt idx="27">
                        <c:v>44315</c:v>
                      </c:pt>
                      <c:pt idx="28">
                        <c:v>44316</c:v>
                      </c:pt>
                      <c:pt idx="29">
                        <c:v>44317</c:v>
                      </c:pt>
                      <c:pt idx="30">
                        <c:v>44318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Sheet1!$E$7:$E$37</c15:sqref>
                        </c15:formulaRef>
                      </c:ext>
                    </c:extLst>
                    <c:numCache>
                      <c:formatCode>#,##0</c:formatCode>
                      <c:ptCount val="31"/>
                      <c:pt idx="0">
                        <c:v>4700</c:v>
                      </c:pt>
                      <c:pt idx="1">
                        <c:v>1479</c:v>
                      </c:pt>
                      <c:pt idx="2">
                        <c:v>1140</c:v>
                      </c:pt>
                      <c:pt idx="3">
                        <c:v>3031</c:v>
                      </c:pt>
                      <c:pt idx="4">
                        <c:v>1270</c:v>
                      </c:pt>
                      <c:pt idx="5">
                        <c:v>3994</c:v>
                      </c:pt>
                      <c:pt idx="6">
                        <c:v>3460</c:v>
                      </c:pt>
                      <c:pt idx="7" formatCode="General">
                        <c:v>4707</c:v>
                      </c:pt>
                      <c:pt idx="8" formatCode="General">
                        <c:v>767</c:v>
                      </c:pt>
                      <c:pt idx="9" formatCode="General">
                        <c:v>1181</c:v>
                      </c:pt>
                      <c:pt idx="10" formatCode="General">
                        <c:v>794</c:v>
                      </c:pt>
                      <c:pt idx="11" formatCode="General">
                        <c:v>557</c:v>
                      </c:pt>
                      <c:pt idx="12" formatCode="General">
                        <c:v>726</c:v>
                      </c:pt>
                      <c:pt idx="13" formatCode="General">
                        <c:v>529</c:v>
                      </c:pt>
                      <c:pt idx="14" formatCode="General">
                        <c:v>1606</c:v>
                      </c:pt>
                      <c:pt idx="15" formatCode="General">
                        <c:v>716</c:v>
                      </c:pt>
                      <c:pt idx="16" formatCode="General">
                        <c:v>802</c:v>
                      </c:pt>
                      <c:pt idx="17" formatCode="General">
                        <c:v>2231</c:v>
                      </c:pt>
                      <c:pt idx="18" formatCode="General">
                        <c:v>2880</c:v>
                      </c:pt>
                      <c:pt idx="19" formatCode="General">
                        <c:v>3450</c:v>
                      </c:pt>
                      <c:pt idx="20" formatCode="General">
                        <c:v>3191</c:v>
                      </c:pt>
                      <c:pt idx="21" formatCode="General">
                        <c:v>3469</c:v>
                      </c:pt>
                      <c:pt idx="22" formatCode="General">
                        <c:v>1391</c:v>
                      </c:pt>
                      <c:pt idx="23" formatCode="General">
                        <c:v>1822</c:v>
                      </c:pt>
                      <c:pt idx="24">
                        <c:v>3204</c:v>
                      </c:pt>
                      <c:pt idx="25">
                        <c:v>3721</c:v>
                      </c:pt>
                      <c:pt idx="26">
                        <c:v>4067</c:v>
                      </c:pt>
                      <c:pt idx="27">
                        <c:v>4311</c:v>
                      </c:pt>
                      <c:pt idx="28">
                        <c:v>3120</c:v>
                      </c:pt>
                      <c:pt idx="29">
                        <c:v>1423</c:v>
                      </c:pt>
                      <c:pt idx="30">
                        <c:v>581</c:v>
                      </c:pt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A-828C-43A2-8286-C3C97BD09BF1}"/>
                  </c:ext>
                </c:extLst>
              </c15:ser>
            </c15:filteredLineSeries>
            <c15:filteredLineSeries>
              <c15:ser>
                <c:idx val="1"/>
                <c:order val="4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รวมจำนวนการจัดหาโลหิต</c:v>
                      </c:pt>
                    </c:strCache>
                  </c:strRef>
                </c:tx>
                <c:cat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Sheet1!$A$7:$A$37</c15:sqref>
                        </c15:formulaRef>
                      </c:ext>
                    </c:extLst>
                    <c:numCache>
                      <c:formatCode>m/d/yyyy</c:formatCode>
                      <c:ptCount val="31"/>
                      <c:pt idx="0">
                        <c:v>44288</c:v>
                      </c:pt>
                      <c:pt idx="1">
                        <c:v>44289</c:v>
                      </c:pt>
                      <c:pt idx="2">
                        <c:v>44290</c:v>
                      </c:pt>
                      <c:pt idx="3">
                        <c:v>44291</c:v>
                      </c:pt>
                      <c:pt idx="4">
                        <c:v>44292</c:v>
                      </c:pt>
                      <c:pt idx="5">
                        <c:v>44293</c:v>
                      </c:pt>
                      <c:pt idx="6">
                        <c:v>44294</c:v>
                      </c:pt>
                      <c:pt idx="7">
                        <c:v>44295</c:v>
                      </c:pt>
                      <c:pt idx="8">
                        <c:v>44296</c:v>
                      </c:pt>
                      <c:pt idx="9">
                        <c:v>44297</c:v>
                      </c:pt>
                      <c:pt idx="10">
                        <c:v>44298</c:v>
                      </c:pt>
                      <c:pt idx="11">
                        <c:v>44299</c:v>
                      </c:pt>
                      <c:pt idx="12">
                        <c:v>44300</c:v>
                      </c:pt>
                      <c:pt idx="13">
                        <c:v>44301</c:v>
                      </c:pt>
                      <c:pt idx="14">
                        <c:v>44302</c:v>
                      </c:pt>
                      <c:pt idx="15">
                        <c:v>44303</c:v>
                      </c:pt>
                      <c:pt idx="16">
                        <c:v>44304</c:v>
                      </c:pt>
                      <c:pt idx="17">
                        <c:v>44305</c:v>
                      </c:pt>
                      <c:pt idx="18">
                        <c:v>44306</c:v>
                      </c:pt>
                      <c:pt idx="19">
                        <c:v>44307</c:v>
                      </c:pt>
                      <c:pt idx="20">
                        <c:v>44308</c:v>
                      </c:pt>
                      <c:pt idx="21">
                        <c:v>44309</c:v>
                      </c:pt>
                      <c:pt idx="22">
                        <c:v>44310</c:v>
                      </c:pt>
                      <c:pt idx="23">
                        <c:v>44311</c:v>
                      </c:pt>
                      <c:pt idx="24">
                        <c:v>44312</c:v>
                      </c:pt>
                      <c:pt idx="25">
                        <c:v>44313</c:v>
                      </c:pt>
                      <c:pt idx="26">
                        <c:v>44314</c:v>
                      </c:pt>
                      <c:pt idx="27">
                        <c:v>44315</c:v>
                      </c:pt>
                      <c:pt idx="28">
                        <c:v>44316</c:v>
                      </c:pt>
                      <c:pt idx="29">
                        <c:v>44317</c:v>
                      </c:pt>
                      <c:pt idx="30">
                        <c:v>44318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Sheet1!$F$7:$F$37</c15:sqref>
                        </c15:formulaRef>
                      </c:ext>
                    </c:extLst>
                    <c:numCache>
                      <c:formatCode>#,##0</c:formatCode>
                      <c:ptCount val="31"/>
                      <c:pt idx="0">
                        <c:v>7931</c:v>
                      </c:pt>
                      <c:pt idx="1">
                        <c:v>3650</c:v>
                      </c:pt>
                      <c:pt idx="2">
                        <c:v>2998</c:v>
                      </c:pt>
                      <c:pt idx="3">
                        <c:v>5705</c:v>
                      </c:pt>
                      <c:pt idx="4">
                        <c:v>3412</c:v>
                      </c:pt>
                      <c:pt idx="5">
                        <c:v>6664</c:v>
                      </c:pt>
                      <c:pt idx="6">
                        <c:v>6451</c:v>
                      </c:pt>
                      <c:pt idx="7">
                        <c:v>7315</c:v>
                      </c:pt>
                      <c:pt idx="8">
                        <c:v>2614</c:v>
                      </c:pt>
                      <c:pt idx="9">
                        <c:v>3070</c:v>
                      </c:pt>
                      <c:pt idx="10">
                        <c:v>2464</c:v>
                      </c:pt>
                      <c:pt idx="11">
                        <c:v>2161</c:v>
                      </c:pt>
                      <c:pt idx="12">
                        <c:v>2382</c:v>
                      </c:pt>
                      <c:pt idx="13">
                        <c:v>2253</c:v>
                      </c:pt>
                      <c:pt idx="14">
                        <c:v>3235</c:v>
                      </c:pt>
                      <c:pt idx="15">
                        <c:v>2360</c:v>
                      </c:pt>
                      <c:pt idx="16">
                        <c:v>2413</c:v>
                      </c:pt>
                      <c:pt idx="17">
                        <c:v>3664</c:v>
                      </c:pt>
                      <c:pt idx="18">
                        <c:v>4295</c:v>
                      </c:pt>
                      <c:pt idx="19">
                        <c:v>5066</c:v>
                      </c:pt>
                      <c:pt idx="20">
                        <c:v>5076</c:v>
                      </c:pt>
                      <c:pt idx="21">
                        <c:v>6171</c:v>
                      </c:pt>
                      <c:pt idx="22">
                        <c:v>4572</c:v>
                      </c:pt>
                      <c:pt idx="23">
                        <c:v>5111</c:v>
                      </c:pt>
                      <c:pt idx="24">
                        <c:v>5723</c:v>
                      </c:pt>
                      <c:pt idx="25">
                        <c:v>6050</c:v>
                      </c:pt>
                      <c:pt idx="26">
                        <c:v>7845</c:v>
                      </c:pt>
                      <c:pt idx="27">
                        <c:v>8253</c:v>
                      </c:pt>
                      <c:pt idx="28">
                        <c:v>6162</c:v>
                      </c:pt>
                      <c:pt idx="29">
                        <c:v>4817</c:v>
                      </c:pt>
                      <c:pt idx="30">
                        <c:v>3354</c:v>
                      </c:pt>
                    </c:numCache>
                  </c:numRef>
                </c:val>
                <c:smooth val="0"/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B-828C-43A2-8286-C3C97BD09BF1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จำนวนการจัดหาโลหิตรวมของศูนย์บริการโลหิต</c:v>
                      </c:pt>
                    </c:strCache>
                  </c:strRef>
                </c:tx>
                <c:dLbls>
                  <c:spPr>
                    <a:noFill/>
                    <a:ln>
                      <a:noFill/>
                    </a:ln>
                    <a:effectLst/>
                  </c:sp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 xmlns:c16r2="http://schemas.microsoft.com/office/drawing/2015/06/chart"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cat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Sheet1!$A$7:$A$37</c15:sqref>
                        </c15:formulaRef>
                      </c:ext>
                    </c:extLst>
                    <c:numCache>
                      <c:formatCode>m/d/yyyy</c:formatCode>
                      <c:ptCount val="31"/>
                      <c:pt idx="0">
                        <c:v>44288</c:v>
                      </c:pt>
                      <c:pt idx="1">
                        <c:v>44289</c:v>
                      </c:pt>
                      <c:pt idx="2">
                        <c:v>44290</c:v>
                      </c:pt>
                      <c:pt idx="3">
                        <c:v>44291</c:v>
                      </c:pt>
                      <c:pt idx="4">
                        <c:v>44292</c:v>
                      </c:pt>
                      <c:pt idx="5">
                        <c:v>44293</c:v>
                      </c:pt>
                      <c:pt idx="6">
                        <c:v>44294</c:v>
                      </c:pt>
                      <c:pt idx="7">
                        <c:v>44295</c:v>
                      </c:pt>
                      <c:pt idx="8">
                        <c:v>44296</c:v>
                      </c:pt>
                      <c:pt idx="9">
                        <c:v>44297</c:v>
                      </c:pt>
                      <c:pt idx="10">
                        <c:v>44298</c:v>
                      </c:pt>
                      <c:pt idx="11">
                        <c:v>44299</c:v>
                      </c:pt>
                      <c:pt idx="12">
                        <c:v>44300</c:v>
                      </c:pt>
                      <c:pt idx="13">
                        <c:v>44301</c:v>
                      </c:pt>
                      <c:pt idx="14">
                        <c:v>44302</c:v>
                      </c:pt>
                      <c:pt idx="15">
                        <c:v>44303</c:v>
                      </c:pt>
                      <c:pt idx="16">
                        <c:v>44304</c:v>
                      </c:pt>
                      <c:pt idx="17">
                        <c:v>44305</c:v>
                      </c:pt>
                      <c:pt idx="18">
                        <c:v>44306</c:v>
                      </c:pt>
                      <c:pt idx="19">
                        <c:v>44307</c:v>
                      </c:pt>
                      <c:pt idx="20">
                        <c:v>44308</c:v>
                      </c:pt>
                      <c:pt idx="21">
                        <c:v>44309</c:v>
                      </c:pt>
                      <c:pt idx="22">
                        <c:v>44310</c:v>
                      </c:pt>
                      <c:pt idx="23">
                        <c:v>44311</c:v>
                      </c:pt>
                      <c:pt idx="24">
                        <c:v>44312</c:v>
                      </c:pt>
                      <c:pt idx="25">
                        <c:v>44313</c:v>
                      </c:pt>
                      <c:pt idx="26">
                        <c:v>44314</c:v>
                      </c:pt>
                      <c:pt idx="27">
                        <c:v>44315</c:v>
                      </c:pt>
                      <c:pt idx="28">
                        <c:v>44316</c:v>
                      </c:pt>
                      <c:pt idx="29">
                        <c:v>44317</c:v>
                      </c:pt>
                      <c:pt idx="30">
                        <c:v>44318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Sheet1!$G$7:$G$37</c15:sqref>
                        </c15:formulaRef>
                      </c:ext>
                    </c:extLst>
                    <c:numCache>
                      <c:formatCode>#,##0</c:formatCode>
                      <c:ptCount val="31"/>
                      <c:pt idx="0">
                        <c:v>3231</c:v>
                      </c:pt>
                      <c:pt idx="1">
                        <c:v>2171</c:v>
                      </c:pt>
                      <c:pt idx="2">
                        <c:v>1858</c:v>
                      </c:pt>
                      <c:pt idx="3">
                        <c:v>2674</c:v>
                      </c:pt>
                      <c:pt idx="4">
                        <c:v>2142</c:v>
                      </c:pt>
                      <c:pt idx="5">
                        <c:v>2670</c:v>
                      </c:pt>
                      <c:pt idx="6">
                        <c:v>2991</c:v>
                      </c:pt>
                      <c:pt idx="7">
                        <c:v>2608</c:v>
                      </c:pt>
                      <c:pt idx="8">
                        <c:v>1847</c:v>
                      </c:pt>
                      <c:pt idx="9">
                        <c:v>1889</c:v>
                      </c:pt>
                      <c:pt idx="10">
                        <c:v>1670</c:v>
                      </c:pt>
                      <c:pt idx="11">
                        <c:v>1604</c:v>
                      </c:pt>
                      <c:pt idx="12">
                        <c:v>1656</c:v>
                      </c:pt>
                      <c:pt idx="13">
                        <c:v>1724</c:v>
                      </c:pt>
                      <c:pt idx="14">
                        <c:v>1629</c:v>
                      </c:pt>
                      <c:pt idx="15">
                        <c:v>1644</c:v>
                      </c:pt>
                      <c:pt idx="16">
                        <c:v>1611</c:v>
                      </c:pt>
                      <c:pt idx="17">
                        <c:v>1433</c:v>
                      </c:pt>
                      <c:pt idx="18">
                        <c:v>1415</c:v>
                      </c:pt>
                      <c:pt idx="19">
                        <c:v>1616</c:v>
                      </c:pt>
                      <c:pt idx="20">
                        <c:v>1885</c:v>
                      </c:pt>
                      <c:pt idx="21">
                        <c:v>2702</c:v>
                      </c:pt>
                      <c:pt idx="22">
                        <c:v>3181</c:v>
                      </c:pt>
                      <c:pt idx="23">
                        <c:v>3289</c:v>
                      </c:pt>
                      <c:pt idx="24">
                        <c:v>2519</c:v>
                      </c:pt>
                      <c:pt idx="25">
                        <c:v>2329</c:v>
                      </c:pt>
                      <c:pt idx="26">
                        <c:v>3778</c:v>
                      </c:pt>
                      <c:pt idx="27">
                        <c:v>3942</c:v>
                      </c:pt>
                      <c:pt idx="28">
                        <c:v>3042</c:v>
                      </c:pt>
                      <c:pt idx="29">
                        <c:v>3394</c:v>
                      </c:pt>
                      <c:pt idx="30">
                        <c:v>2773</c:v>
                      </c:pt>
                    </c:numCache>
                  </c:numRef>
                </c:val>
                <c:smooth val="0"/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2-828C-43A2-8286-C3C97BD09BF1}"/>
                  </c:ext>
                </c:extLst>
              </c15:ser>
            </c15:filteredLineSeries>
          </c:ext>
        </c:extLst>
      </c:lineChart>
      <c:dateAx>
        <c:axId val="180559232"/>
        <c:scaling>
          <c:orientation val="minMax"/>
        </c:scaling>
        <c:delete val="0"/>
        <c:axPos val="b"/>
        <c:minorGridlines/>
        <c:numFmt formatCode="[$-1010000]d/m/yy;@" sourceLinked="0"/>
        <c:majorTickMark val="none"/>
        <c:minorTickMark val="cross"/>
        <c:tickLblPos val="nextTo"/>
        <c:spPr>
          <a:noFill/>
          <a:ln w="952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99" b="1" i="0" u="none" strike="noStrike" kern="1200" baseline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th-TH"/>
          </a:p>
        </c:txPr>
        <c:crossAx val="180622464"/>
        <c:crosses val="autoZero"/>
        <c:auto val="1"/>
        <c:lblOffset val="100"/>
        <c:baseTimeUnit val="days"/>
      </c:dateAx>
      <c:valAx>
        <c:axId val="180622464"/>
        <c:scaling>
          <c:orientation val="minMax"/>
          <c:max val="4500"/>
        </c:scaling>
        <c:delete val="0"/>
        <c:axPos val="l"/>
        <c:majorGridlines>
          <c:spPr>
            <a:ln w="952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 algn="ctr">
                  <a:defRPr sz="1329" b="1" i="0" u="none" strike="noStrike" baseline="0">
                    <a:solidFill>
                      <a:srgbClr val="333333"/>
                    </a:solidFill>
                    <a:latin typeface="TH Sarabun New"/>
                    <a:ea typeface="TH Sarabun New"/>
                    <a:cs typeface="TH Sarabun New"/>
                  </a:defRPr>
                </a:pPr>
                <a:r>
                  <a:rPr lang="th-TH"/>
                  <a:t>หน่วย</a:t>
                </a:r>
              </a:p>
            </c:rich>
          </c:tx>
          <c:layout>
            <c:manualLayout>
              <c:xMode val="edge"/>
              <c:yMode val="edge"/>
              <c:x val="4.5741917995824534E-2"/>
              <c:y val="0.1288488843963190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th-TH"/>
          </a:p>
        </c:txPr>
        <c:crossAx val="180559232"/>
        <c:crossesAt val="44269"/>
        <c:crossBetween val="midCat"/>
      </c:valAx>
      <c:spPr>
        <a:noFill/>
        <a:ln w="12700">
          <a:solidFill>
            <a:schemeClr val="bg1">
              <a:lumMod val="85000"/>
            </a:schemeClr>
          </a:solidFill>
        </a:ln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99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H Sarabun New" panose="020B0500040200020003" pitchFamily="34" charset="-34"/>
          <a:cs typeface="TH Sarabun New" panose="020B0500040200020003" pitchFamily="34" charset="-34"/>
        </a:defRPr>
      </a:pPr>
      <a:endParaRPr lang="th-TH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4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r>
              <a:rPr lang="th-TH" sz="1997" b="1" i="0" baseline="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การเบิก-จ่ายโลหิตศูนย์บริการโลหิตแห่งชาติ และ ภาคบริการโลหิตแห่งชาติ </a:t>
            </a:r>
            <a:endParaRPr lang="th-TH" sz="20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defRPr sz="1994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r>
              <a:rPr lang="th-TH" sz="1997" b="1" i="0" u="none" strike="noStrike" baseline="0" dirty="0">
                <a:effectLst/>
              </a:rPr>
              <a:t>ระหว่างวันที่</a:t>
            </a:r>
            <a:r>
              <a:rPr lang="th-TH" sz="1997" b="1" i="0" baseline="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997" b="1" i="0" u="none" strike="noStrike" baseline="0" dirty="0" smtClean="0">
                <a:effectLst/>
              </a:rPr>
              <a:t>2 </a:t>
            </a:r>
            <a:r>
              <a:rPr lang="th-TH" sz="1997" b="1" i="0" u="none" strike="noStrike" baseline="0" dirty="0" smtClean="0">
                <a:effectLst/>
              </a:rPr>
              <a:t>เมษายน </a:t>
            </a:r>
            <a:r>
              <a:rPr lang="th-TH" sz="1997" b="1" i="0" u="none" strike="noStrike" baseline="0" dirty="0">
                <a:effectLst/>
              </a:rPr>
              <a:t>พ.ศ. </a:t>
            </a:r>
            <a:r>
              <a:rPr lang="en-US" sz="1997" b="1" i="0" u="none" strike="noStrike" baseline="0" dirty="0">
                <a:effectLst/>
              </a:rPr>
              <a:t>2564 </a:t>
            </a:r>
            <a:r>
              <a:rPr lang="th-TH" sz="1997" b="1" i="0" u="none" strike="noStrike" baseline="0" dirty="0">
                <a:effectLst/>
              </a:rPr>
              <a:t>-</a:t>
            </a:r>
            <a:r>
              <a:rPr lang="en-US" sz="1997" b="1" i="0" u="none" strike="noStrike" baseline="0" dirty="0">
                <a:effectLst/>
              </a:rPr>
              <a:t> </a:t>
            </a:r>
            <a:r>
              <a:rPr lang="en-US" sz="1997" b="1" i="0" u="none" strike="noStrike" baseline="0" dirty="0" smtClean="0">
                <a:effectLst/>
              </a:rPr>
              <a:t>2 </a:t>
            </a:r>
            <a:r>
              <a:rPr lang="th-TH" sz="1997" b="1" i="0" u="none" strike="noStrike" baseline="0" dirty="0" smtClean="0">
                <a:effectLst/>
              </a:rPr>
              <a:t>พฤษภาคม </a:t>
            </a:r>
            <a:r>
              <a:rPr lang="th-TH" sz="1997" b="1" i="0" u="none" strike="noStrike" baseline="0" dirty="0">
                <a:effectLst/>
              </a:rPr>
              <a:t>พ.ศ. 2564</a:t>
            </a:r>
            <a:endParaRPr lang="th-TH" sz="20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c:rich>
      </c:tx>
      <c:layout>
        <c:manualLayout>
          <c:xMode val="edge"/>
          <c:yMode val="edge"/>
          <c:x val="0.19247194541879409"/>
          <c:y val="1.406245784479413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1174370177742873E-2"/>
          <c:y val="0.17973676934723623"/>
          <c:w val="0.90953809734386726"/>
          <c:h val="0.665381574223254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เบิก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Sheet1!$A$79:$A$109</c:f>
              <c:strCache>
                <c:ptCount val="31"/>
                <c:pt idx="0">
                  <c:v>2/4</c:v>
                </c:pt>
                <c:pt idx="1">
                  <c:v>3/4</c:v>
                </c:pt>
                <c:pt idx="2">
                  <c:v>4/4</c:v>
                </c:pt>
                <c:pt idx="3">
                  <c:v>5/4</c:v>
                </c:pt>
                <c:pt idx="4">
                  <c:v>6/4</c:v>
                </c:pt>
                <c:pt idx="5">
                  <c:v>7/4</c:v>
                </c:pt>
                <c:pt idx="6">
                  <c:v>8/4</c:v>
                </c:pt>
                <c:pt idx="7">
                  <c:v>9/4</c:v>
                </c:pt>
                <c:pt idx="8">
                  <c:v>10/4</c:v>
                </c:pt>
                <c:pt idx="9">
                  <c:v>11/4</c:v>
                </c:pt>
                <c:pt idx="10">
                  <c:v>12/4</c:v>
                </c:pt>
                <c:pt idx="11">
                  <c:v>13/4</c:v>
                </c:pt>
                <c:pt idx="12">
                  <c:v>14/4</c:v>
                </c:pt>
                <c:pt idx="13">
                  <c:v>15/4</c:v>
                </c:pt>
                <c:pt idx="14">
                  <c:v>16/4</c:v>
                </c:pt>
                <c:pt idx="15">
                  <c:v>17/4</c:v>
                </c:pt>
                <c:pt idx="16">
                  <c:v>18/4</c:v>
                </c:pt>
                <c:pt idx="17">
                  <c:v>19/4</c:v>
                </c:pt>
                <c:pt idx="18">
                  <c:v>20/4</c:v>
                </c:pt>
                <c:pt idx="19">
                  <c:v>21/4</c:v>
                </c:pt>
                <c:pt idx="20">
                  <c:v>22/4</c:v>
                </c:pt>
                <c:pt idx="21">
                  <c:v>23/4</c:v>
                </c:pt>
                <c:pt idx="22">
                  <c:v>24/4</c:v>
                </c:pt>
                <c:pt idx="23">
                  <c:v>25/4</c:v>
                </c:pt>
                <c:pt idx="24">
                  <c:v>26/4</c:v>
                </c:pt>
                <c:pt idx="25">
                  <c:v>27/4</c:v>
                </c:pt>
                <c:pt idx="26">
                  <c:v>28/4</c:v>
                </c:pt>
                <c:pt idx="27">
                  <c:v>29/4</c:v>
                </c:pt>
                <c:pt idx="28">
                  <c:v>30/4</c:v>
                </c:pt>
                <c:pt idx="29">
                  <c:v>1/5</c:v>
                </c:pt>
                <c:pt idx="30">
                  <c:v>2/5</c:v>
                </c:pt>
              </c:strCache>
            </c:strRef>
          </c:cat>
          <c:val>
            <c:numRef>
              <c:f>Sheet1!$B$79:$B$109</c:f>
              <c:numCache>
                <c:formatCode>#,##0</c:formatCode>
                <c:ptCount val="31"/>
                <c:pt idx="0">
                  <c:v>6007</c:v>
                </c:pt>
                <c:pt idx="1">
                  <c:v>5289</c:v>
                </c:pt>
                <c:pt idx="2">
                  <c:v>4736</c:v>
                </c:pt>
                <c:pt idx="3">
                  <c:v>5953</c:v>
                </c:pt>
                <c:pt idx="4">
                  <c:v>5474</c:v>
                </c:pt>
                <c:pt idx="5">
                  <c:v>6109</c:v>
                </c:pt>
                <c:pt idx="6">
                  <c:v>7123</c:v>
                </c:pt>
                <c:pt idx="7">
                  <c:v>7413</c:v>
                </c:pt>
                <c:pt idx="8">
                  <c:v>6549</c:v>
                </c:pt>
                <c:pt idx="9">
                  <c:v>4307</c:v>
                </c:pt>
                <c:pt idx="10">
                  <c:v>4484</c:v>
                </c:pt>
                <c:pt idx="11">
                  <c:v>4718</c:v>
                </c:pt>
                <c:pt idx="12">
                  <c:v>4029</c:v>
                </c:pt>
                <c:pt idx="13">
                  <c:v>4825</c:v>
                </c:pt>
                <c:pt idx="14">
                  <c:v>6096</c:v>
                </c:pt>
                <c:pt idx="15">
                  <c:v>5126</c:v>
                </c:pt>
                <c:pt idx="16">
                  <c:v>3727</c:v>
                </c:pt>
                <c:pt idx="17">
                  <c:v>5868</c:v>
                </c:pt>
                <c:pt idx="18">
                  <c:v>7275</c:v>
                </c:pt>
                <c:pt idx="19">
                  <c:v>5051</c:v>
                </c:pt>
                <c:pt idx="20">
                  <c:v>6543</c:v>
                </c:pt>
                <c:pt idx="21">
                  <c:v>6035</c:v>
                </c:pt>
                <c:pt idx="22">
                  <c:v>6840</c:v>
                </c:pt>
                <c:pt idx="23">
                  <c:v>7557</c:v>
                </c:pt>
                <c:pt idx="24">
                  <c:v>6724</c:v>
                </c:pt>
                <c:pt idx="25">
                  <c:v>9273</c:v>
                </c:pt>
                <c:pt idx="26">
                  <c:v>7566</c:v>
                </c:pt>
                <c:pt idx="27">
                  <c:v>6821</c:v>
                </c:pt>
                <c:pt idx="28">
                  <c:v>8445</c:v>
                </c:pt>
                <c:pt idx="29">
                  <c:v>3393</c:v>
                </c:pt>
                <c:pt idx="30">
                  <c:v>3318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1D-4F1B-A02E-310FFE37A9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จ่าย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Sheet1!$A$79:$A$109</c:f>
              <c:strCache>
                <c:ptCount val="31"/>
                <c:pt idx="0">
                  <c:v>2/4</c:v>
                </c:pt>
                <c:pt idx="1">
                  <c:v>3/4</c:v>
                </c:pt>
                <c:pt idx="2">
                  <c:v>4/4</c:v>
                </c:pt>
                <c:pt idx="3">
                  <c:v>5/4</c:v>
                </c:pt>
                <c:pt idx="4">
                  <c:v>6/4</c:v>
                </c:pt>
                <c:pt idx="5">
                  <c:v>7/4</c:v>
                </c:pt>
                <c:pt idx="6">
                  <c:v>8/4</c:v>
                </c:pt>
                <c:pt idx="7">
                  <c:v>9/4</c:v>
                </c:pt>
                <c:pt idx="8">
                  <c:v>10/4</c:v>
                </c:pt>
                <c:pt idx="9">
                  <c:v>11/4</c:v>
                </c:pt>
                <c:pt idx="10">
                  <c:v>12/4</c:v>
                </c:pt>
                <c:pt idx="11">
                  <c:v>13/4</c:v>
                </c:pt>
                <c:pt idx="12">
                  <c:v>14/4</c:v>
                </c:pt>
                <c:pt idx="13">
                  <c:v>15/4</c:v>
                </c:pt>
                <c:pt idx="14">
                  <c:v>16/4</c:v>
                </c:pt>
                <c:pt idx="15">
                  <c:v>17/4</c:v>
                </c:pt>
                <c:pt idx="16">
                  <c:v>18/4</c:v>
                </c:pt>
                <c:pt idx="17">
                  <c:v>19/4</c:v>
                </c:pt>
                <c:pt idx="18">
                  <c:v>20/4</c:v>
                </c:pt>
                <c:pt idx="19">
                  <c:v>21/4</c:v>
                </c:pt>
                <c:pt idx="20">
                  <c:v>22/4</c:v>
                </c:pt>
                <c:pt idx="21">
                  <c:v>23/4</c:v>
                </c:pt>
                <c:pt idx="22">
                  <c:v>24/4</c:v>
                </c:pt>
                <c:pt idx="23">
                  <c:v>25/4</c:v>
                </c:pt>
                <c:pt idx="24">
                  <c:v>26/4</c:v>
                </c:pt>
                <c:pt idx="25">
                  <c:v>27/4</c:v>
                </c:pt>
                <c:pt idx="26">
                  <c:v>28/4</c:v>
                </c:pt>
                <c:pt idx="27">
                  <c:v>29/4</c:v>
                </c:pt>
                <c:pt idx="28">
                  <c:v>30/4</c:v>
                </c:pt>
                <c:pt idx="29">
                  <c:v>1/5</c:v>
                </c:pt>
                <c:pt idx="30">
                  <c:v>2/5</c:v>
                </c:pt>
              </c:strCache>
            </c:strRef>
          </c:cat>
          <c:val>
            <c:numRef>
              <c:f>Sheet1!$C$79:$C$109</c:f>
              <c:numCache>
                <c:formatCode>#,##0</c:formatCode>
                <c:ptCount val="31"/>
                <c:pt idx="0">
                  <c:v>2813</c:v>
                </c:pt>
                <c:pt idx="1">
                  <c:v>2948</c:v>
                </c:pt>
                <c:pt idx="2">
                  <c:v>2413</c:v>
                </c:pt>
                <c:pt idx="3">
                  <c:v>2801</c:v>
                </c:pt>
                <c:pt idx="4">
                  <c:v>2472</c:v>
                </c:pt>
                <c:pt idx="5">
                  <c:v>2717</c:v>
                </c:pt>
                <c:pt idx="6">
                  <c:v>2755</c:v>
                </c:pt>
                <c:pt idx="7">
                  <c:v>3080</c:v>
                </c:pt>
                <c:pt idx="8">
                  <c:v>2611</c:v>
                </c:pt>
                <c:pt idx="9">
                  <c:v>1721</c:v>
                </c:pt>
                <c:pt idx="10">
                  <c:v>1751</c:v>
                </c:pt>
                <c:pt idx="11">
                  <c:v>1813</c:v>
                </c:pt>
                <c:pt idx="12">
                  <c:v>1486</c:v>
                </c:pt>
                <c:pt idx="13">
                  <c:v>1873</c:v>
                </c:pt>
                <c:pt idx="14">
                  <c:v>2048</c:v>
                </c:pt>
                <c:pt idx="15">
                  <c:v>1903</c:v>
                </c:pt>
                <c:pt idx="16">
                  <c:v>1268</c:v>
                </c:pt>
                <c:pt idx="17">
                  <c:v>1912</c:v>
                </c:pt>
                <c:pt idx="18">
                  <c:v>2018</c:v>
                </c:pt>
                <c:pt idx="19">
                  <c:v>1258</c:v>
                </c:pt>
                <c:pt idx="20">
                  <c:v>1629</c:v>
                </c:pt>
                <c:pt idx="21">
                  <c:v>1556</c:v>
                </c:pt>
                <c:pt idx="22">
                  <c:v>1882</c:v>
                </c:pt>
                <c:pt idx="23">
                  <c:v>1983</c:v>
                </c:pt>
                <c:pt idx="24">
                  <c:v>3071</c:v>
                </c:pt>
                <c:pt idx="25">
                  <c:v>3619</c:v>
                </c:pt>
                <c:pt idx="26">
                  <c:v>2603</c:v>
                </c:pt>
                <c:pt idx="27">
                  <c:v>2703</c:v>
                </c:pt>
                <c:pt idx="28">
                  <c:v>3418</c:v>
                </c:pt>
                <c:pt idx="29">
                  <c:v>1507</c:v>
                </c:pt>
                <c:pt idx="30">
                  <c:v>1583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D1D-4F1B-A02E-310FFE37A9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95829888"/>
        <c:axId val="29651212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% จ่าย</c:v>
                </c:pt>
              </c:strCache>
            </c:strRef>
          </c:tx>
          <c:spPr>
            <a:ln w="19022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circle"/>
            <c:size val="6"/>
            <c:spPr>
              <a:solidFill>
                <a:srgbClr val="FF0000"/>
              </a:solidFill>
              <a:ln w="19022">
                <a:solidFill>
                  <a:schemeClr val="accent3"/>
                </a:solidFill>
                <a:prstDash val="sysDash"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5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Sheet1!$A$79:$A$109</c:f>
              <c:strCache>
                <c:ptCount val="31"/>
                <c:pt idx="0">
                  <c:v>2/4</c:v>
                </c:pt>
                <c:pt idx="1">
                  <c:v>3/4</c:v>
                </c:pt>
                <c:pt idx="2">
                  <c:v>4/4</c:v>
                </c:pt>
                <c:pt idx="3">
                  <c:v>5/4</c:v>
                </c:pt>
                <c:pt idx="4">
                  <c:v>6/4</c:v>
                </c:pt>
                <c:pt idx="5">
                  <c:v>7/4</c:v>
                </c:pt>
                <c:pt idx="6">
                  <c:v>8/4</c:v>
                </c:pt>
                <c:pt idx="7">
                  <c:v>9/4</c:v>
                </c:pt>
                <c:pt idx="8">
                  <c:v>10/4</c:v>
                </c:pt>
                <c:pt idx="9">
                  <c:v>11/4</c:v>
                </c:pt>
                <c:pt idx="10">
                  <c:v>12/4</c:v>
                </c:pt>
                <c:pt idx="11">
                  <c:v>13/4</c:v>
                </c:pt>
                <c:pt idx="12">
                  <c:v>14/4</c:v>
                </c:pt>
                <c:pt idx="13">
                  <c:v>15/4</c:v>
                </c:pt>
                <c:pt idx="14">
                  <c:v>16/4</c:v>
                </c:pt>
                <c:pt idx="15">
                  <c:v>17/4</c:v>
                </c:pt>
                <c:pt idx="16">
                  <c:v>18/4</c:v>
                </c:pt>
                <c:pt idx="17">
                  <c:v>19/4</c:v>
                </c:pt>
                <c:pt idx="18">
                  <c:v>20/4</c:v>
                </c:pt>
                <c:pt idx="19">
                  <c:v>21/4</c:v>
                </c:pt>
                <c:pt idx="20">
                  <c:v>22/4</c:v>
                </c:pt>
                <c:pt idx="21">
                  <c:v>23/4</c:v>
                </c:pt>
                <c:pt idx="22">
                  <c:v>24/4</c:v>
                </c:pt>
                <c:pt idx="23">
                  <c:v>25/4</c:v>
                </c:pt>
                <c:pt idx="24">
                  <c:v>26/4</c:v>
                </c:pt>
                <c:pt idx="25">
                  <c:v>27/4</c:v>
                </c:pt>
                <c:pt idx="26">
                  <c:v>28/4</c:v>
                </c:pt>
                <c:pt idx="27">
                  <c:v>29/4</c:v>
                </c:pt>
                <c:pt idx="28">
                  <c:v>30/4</c:v>
                </c:pt>
                <c:pt idx="29">
                  <c:v>1/5</c:v>
                </c:pt>
                <c:pt idx="30">
                  <c:v>2/5</c:v>
                </c:pt>
              </c:strCache>
            </c:strRef>
          </c:cat>
          <c:val>
            <c:numRef>
              <c:f>Sheet1!$D$79:$D$109</c:f>
              <c:numCache>
                <c:formatCode>0.0</c:formatCode>
                <c:ptCount val="31"/>
                <c:pt idx="0">
                  <c:v>46.8286998501748</c:v>
                </c:pt>
                <c:pt idx="1">
                  <c:v>55.73832482510872</c:v>
                </c:pt>
                <c:pt idx="2">
                  <c:v>50.950168918918912</c:v>
                </c:pt>
                <c:pt idx="3">
                  <c:v>47.051906601713419</c:v>
                </c:pt>
                <c:pt idx="4">
                  <c:v>45.158933138472776</c:v>
                </c:pt>
                <c:pt idx="5">
                  <c:v>44.475364216729417</c:v>
                </c:pt>
                <c:pt idx="6">
                  <c:v>38.677523515372734</c:v>
                </c:pt>
                <c:pt idx="7">
                  <c:v>41.548630783758263</c:v>
                </c:pt>
                <c:pt idx="8">
                  <c:v>39.868682241563597</c:v>
                </c:pt>
                <c:pt idx="9">
                  <c:v>39.9582075690736</c:v>
                </c:pt>
                <c:pt idx="10">
                  <c:v>39.049955396966993</c:v>
                </c:pt>
                <c:pt idx="11">
                  <c:v>38.427299703264097</c:v>
                </c:pt>
                <c:pt idx="12">
                  <c:v>36.88260114172251</c:v>
                </c:pt>
                <c:pt idx="13">
                  <c:v>38.818652849740936</c:v>
                </c:pt>
                <c:pt idx="14">
                  <c:v>33.595800524934383</c:v>
                </c:pt>
                <c:pt idx="15">
                  <c:v>37.124463519313302</c:v>
                </c:pt>
                <c:pt idx="16">
                  <c:v>34.022001609873897</c:v>
                </c:pt>
                <c:pt idx="17">
                  <c:v>32.583503749147923</c:v>
                </c:pt>
                <c:pt idx="18">
                  <c:v>27.738831615120276</c:v>
                </c:pt>
                <c:pt idx="19">
                  <c:v>24.905959215996834</c:v>
                </c:pt>
                <c:pt idx="20">
                  <c:v>24.896836313617605</c:v>
                </c:pt>
                <c:pt idx="21">
                  <c:v>25.782932891466444</c:v>
                </c:pt>
                <c:pt idx="22">
                  <c:v>27.514619883040936</c:v>
                </c:pt>
                <c:pt idx="23">
                  <c:v>26.240571655418815</c:v>
                </c:pt>
                <c:pt idx="24">
                  <c:v>45.672218917311127</c:v>
                </c:pt>
                <c:pt idx="25">
                  <c:v>39</c:v>
                </c:pt>
                <c:pt idx="26">
                  <c:v>34.403912238963784</c:v>
                </c:pt>
                <c:pt idx="27">
                  <c:v>39.62762058349216</c:v>
                </c:pt>
                <c:pt idx="28">
                  <c:v>40.473653049141504</c:v>
                </c:pt>
                <c:pt idx="29">
                  <c:v>44.414972001178896</c:v>
                </c:pt>
                <c:pt idx="30">
                  <c:v>47.709463532248343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D1D-4F1B-A02E-310FFE37A9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6009600"/>
        <c:axId val="326011136"/>
      </c:lineChart>
      <c:catAx>
        <c:axId val="29582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1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96512128"/>
        <c:crosses val="autoZero"/>
        <c:auto val="1"/>
        <c:lblAlgn val="ctr"/>
        <c:lblOffset val="100"/>
        <c:noMultiLvlLbl val="0"/>
      </c:catAx>
      <c:valAx>
        <c:axId val="296512128"/>
        <c:scaling>
          <c:orientation val="minMax"/>
        </c:scaling>
        <c:delete val="0"/>
        <c:axPos val="l"/>
        <c:majorGridlines>
          <c:spPr>
            <a:ln w="951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95829888"/>
        <c:crosses val="autoZero"/>
        <c:crossBetween val="between"/>
      </c:valAx>
      <c:catAx>
        <c:axId val="326009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6011136"/>
        <c:crosses val="autoZero"/>
        <c:auto val="1"/>
        <c:lblAlgn val="ctr"/>
        <c:lblOffset val="100"/>
        <c:noMultiLvlLbl val="0"/>
      </c:catAx>
      <c:valAx>
        <c:axId val="326011136"/>
        <c:scaling>
          <c:orientation val="minMax"/>
          <c:max val="100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98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26009600"/>
        <c:crosses val="max"/>
        <c:crossBetween val="between"/>
      </c:valAx>
      <c:spPr>
        <a:noFill/>
        <a:ln w="25362">
          <a:noFill/>
        </a:ln>
      </c:spPr>
    </c:plotArea>
    <c:legend>
      <c:legendPos val="b"/>
      <c:layout>
        <c:manualLayout>
          <c:xMode val="edge"/>
          <c:yMode val="edge"/>
          <c:x val="0.37299642222928725"/>
          <c:y val="0.94012917335096902"/>
          <c:w val="0.24822664691583693"/>
          <c:h val="5.98708266490309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4-22T09:25:07.672" idx="4">
    <p:pos x="7688" y="155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4-22T09:25:07.672" idx="5">
    <p:pos x="7688" y="155"/>
    <p:text/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A5179A-B9A1-4793-A223-5A635BF60680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38641516-58F6-4747-9F11-0692AD23E259}">
      <dgm:prSet phldrT="[Text]" custT="1"/>
      <dgm:spPr>
        <a:solidFill>
          <a:srgbClr val="91DFC5"/>
        </a:solidFill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rPr>
            <a:t>สร้างความเชื่อมั่น</a:t>
          </a:r>
          <a:endParaRPr lang="th-TH" sz="2800" b="1" dirty="0">
            <a:solidFill>
              <a:schemeClr val="tx1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5D610A00-1C5E-4DB7-8DD4-18D623F9CBD5}" type="parTrans" cxnId="{3590A340-ABFA-479E-BC7A-69CF8830731D}">
      <dgm:prSet/>
      <dgm:spPr/>
      <dgm:t>
        <a:bodyPr/>
        <a:lstStyle/>
        <a:p>
          <a:endParaRPr lang="th-TH"/>
        </a:p>
      </dgm:t>
    </dgm:pt>
    <dgm:pt modelId="{FBD9889F-91FB-4C40-8748-FCE997709B82}" type="sibTrans" cxnId="{3590A340-ABFA-479E-BC7A-69CF8830731D}">
      <dgm:prSet/>
      <dgm:spPr/>
      <dgm:t>
        <a:bodyPr/>
        <a:lstStyle/>
        <a:p>
          <a:endParaRPr lang="th-TH"/>
        </a:p>
      </dgm:t>
    </dgm:pt>
    <dgm:pt modelId="{9840C2D3-91FC-467F-828E-A6E3E3D0307C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rPr>
            <a:t>ให้ความรู้</a:t>
          </a:r>
          <a:r>
            <a:rPr lang="en-US" sz="2800" b="1" dirty="0" smtClean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rPr>
            <a:t> </a:t>
          </a:r>
          <a:endParaRPr lang="th-TH" sz="2800" dirty="0">
            <a:solidFill>
              <a:schemeClr val="tx1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D08DC138-7360-4C9D-B9C6-56D658B5515F}" type="parTrans" cxnId="{DFD518F8-4407-4443-A00F-70745FE50E6D}">
      <dgm:prSet/>
      <dgm:spPr/>
      <dgm:t>
        <a:bodyPr/>
        <a:lstStyle/>
        <a:p>
          <a:endParaRPr lang="th-TH"/>
        </a:p>
      </dgm:t>
    </dgm:pt>
    <dgm:pt modelId="{8CEAC6A1-A2DB-4935-90A5-6674E7A1426C}" type="sibTrans" cxnId="{DFD518F8-4407-4443-A00F-70745FE50E6D}">
      <dgm:prSet/>
      <dgm:spPr/>
      <dgm:t>
        <a:bodyPr/>
        <a:lstStyle/>
        <a:p>
          <a:endParaRPr lang="th-TH"/>
        </a:p>
      </dgm:t>
    </dgm:pt>
    <dgm:pt modelId="{55CB4365-419E-4242-92F7-B1C4C7ACD122}">
      <dgm:prSet phldrT="[Text]" custT="1"/>
      <dgm:spPr>
        <a:solidFill>
          <a:srgbClr val="91DFC5"/>
        </a:solidFill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rPr>
            <a:t>สร้างความตระหนัก</a:t>
          </a:r>
          <a:endParaRPr lang="th-TH" sz="2800" b="1" dirty="0">
            <a:solidFill>
              <a:schemeClr val="tx1"/>
            </a:solidFill>
            <a:latin typeface="TH Sarabun New" pitchFamily="34" charset="-34"/>
            <a:cs typeface="TH Sarabun New" pitchFamily="34" charset="-34"/>
          </a:endParaRPr>
        </a:p>
      </dgm:t>
    </dgm:pt>
    <dgm:pt modelId="{9B45FADA-DD52-4AAE-BB1C-9C17C9C57E60}" type="parTrans" cxnId="{85551E02-2D02-4FAB-A50E-E16926658BBA}">
      <dgm:prSet/>
      <dgm:spPr/>
      <dgm:t>
        <a:bodyPr/>
        <a:lstStyle/>
        <a:p>
          <a:endParaRPr lang="th-TH"/>
        </a:p>
      </dgm:t>
    </dgm:pt>
    <dgm:pt modelId="{EA3E2CDE-D1FA-4C13-A3EE-3D2EF867B766}" type="sibTrans" cxnId="{85551E02-2D02-4FAB-A50E-E16926658BBA}">
      <dgm:prSet/>
      <dgm:spPr/>
      <dgm:t>
        <a:bodyPr/>
        <a:lstStyle/>
        <a:p>
          <a:endParaRPr lang="th-TH"/>
        </a:p>
      </dgm:t>
    </dgm:pt>
    <dgm:pt modelId="{4AAF7569-6677-471A-91D1-978E9B2C299B}" type="pres">
      <dgm:prSet presAssocID="{BAA5179A-B9A1-4793-A223-5A635BF6068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1ABAEF4D-8C52-4C6B-A730-32F5CB906EFC}" type="pres">
      <dgm:prSet presAssocID="{38641516-58F6-4747-9F11-0692AD23E259}" presName="composite" presStyleCnt="0"/>
      <dgm:spPr/>
    </dgm:pt>
    <dgm:pt modelId="{90F7E974-59D6-4F21-9684-F871BD3AFAED}" type="pres">
      <dgm:prSet presAssocID="{38641516-58F6-4747-9F11-0692AD23E259}" presName="imgShp" presStyleLbl="fgImgPlace1" presStyleIdx="0" presStyleCnt="3"/>
      <dgm:spPr/>
    </dgm:pt>
    <dgm:pt modelId="{65AEA179-2034-4388-A42E-55B8E49AC504}" type="pres">
      <dgm:prSet presAssocID="{38641516-58F6-4747-9F11-0692AD23E259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6CC237F-22A2-4823-90C4-8F03E261494D}" type="pres">
      <dgm:prSet presAssocID="{FBD9889F-91FB-4C40-8748-FCE997709B82}" presName="spacing" presStyleCnt="0"/>
      <dgm:spPr/>
    </dgm:pt>
    <dgm:pt modelId="{FFF03A2C-9D1E-42C5-A9B7-7F8F55680137}" type="pres">
      <dgm:prSet presAssocID="{9840C2D3-91FC-467F-828E-A6E3E3D0307C}" presName="composite" presStyleCnt="0"/>
      <dgm:spPr/>
    </dgm:pt>
    <dgm:pt modelId="{413EDF70-1694-465C-9114-FBE7B9110A60}" type="pres">
      <dgm:prSet presAssocID="{9840C2D3-91FC-467F-828E-A6E3E3D0307C}" presName="imgShp" presStyleLbl="fgImgPlace1" presStyleIdx="1" presStyleCnt="3" custLinFactNeighborX="-2827"/>
      <dgm:spPr/>
    </dgm:pt>
    <dgm:pt modelId="{CBD5DB7B-EC9B-416E-A7D2-7BFBD2F64AED}" type="pres">
      <dgm:prSet presAssocID="{9840C2D3-91FC-467F-828E-A6E3E3D0307C}" presName="txShp" presStyleLbl="node1" presStyleIdx="1" presStyleCnt="3" custScaleX="10998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D29826B-B40F-4356-84AB-91B239E34554}" type="pres">
      <dgm:prSet presAssocID="{8CEAC6A1-A2DB-4935-90A5-6674E7A1426C}" presName="spacing" presStyleCnt="0"/>
      <dgm:spPr/>
    </dgm:pt>
    <dgm:pt modelId="{2B8329E4-3DC5-463A-971C-5D6CF9E620BD}" type="pres">
      <dgm:prSet presAssocID="{55CB4365-419E-4242-92F7-B1C4C7ACD122}" presName="composite" presStyleCnt="0"/>
      <dgm:spPr/>
    </dgm:pt>
    <dgm:pt modelId="{4BF7FF67-8B62-4A30-895D-213771D26AD4}" type="pres">
      <dgm:prSet presAssocID="{55CB4365-419E-4242-92F7-B1C4C7ACD122}" presName="imgShp" presStyleLbl="fgImgPlace1" presStyleIdx="2" presStyleCnt="3"/>
      <dgm:spPr/>
    </dgm:pt>
    <dgm:pt modelId="{CA062CAC-A58A-4E0D-A9F9-07C299E3EE7E}" type="pres">
      <dgm:prSet presAssocID="{55CB4365-419E-4242-92F7-B1C4C7ACD122}" presName="txShp" presStyleLbl="node1" presStyleIdx="2" presStyleCnt="3" custScaleX="12089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4762F6E-8C78-40CA-BF6A-69F55131D7A7}" type="presOf" srcId="{9840C2D3-91FC-467F-828E-A6E3E3D0307C}" destId="{CBD5DB7B-EC9B-416E-A7D2-7BFBD2F64AED}" srcOrd="0" destOrd="0" presId="urn:microsoft.com/office/officeart/2005/8/layout/vList3#1"/>
    <dgm:cxn modelId="{15675310-B0DF-43F2-95F4-7C805618AAA7}" type="presOf" srcId="{55CB4365-419E-4242-92F7-B1C4C7ACD122}" destId="{CA062CAC-A58A-4E0D-A9F9-07C299E3EE7E}" srcOrd="0" destOrd="0" presId="urn:microsoft.com/office/officeart/2005/8/layout/vList3#1"/>
    <dgm:cxn modelId="{D601C10E-1EE7-46B6-8202-6203D67A2F99}" type="presOf" srcId="{38641516-58F6-4747-9F11-0692AD23E259}" destId="{65AEA179-2034-4388-A42E-55B8E49AC504}" srcOrd="0" destOrd="0" presId="urn:microsoft.com/office/officeart/2005/8/layout/vList3#1"/>
    <dgm:cxn modelId="{09D91B59-59E6-4CF8-B3AF-AC46C7579EA0}" type="presOf" srcId="{BAA5179A-B9A1-4793-A223-5A635BF60680}" destId="{4AAF7569-6677-471A-91D1-978E9B2C299B}" srcOrd="0" destOrd="0" presId="urn:microsoft.com/office/officeart/2005/8/layout/vList3#1"/>
    <dgm:cxn modelId="{3590A340-ABFA-479E-BC7A-69CF8830731D}" srcId="{BAA5179A-B9A1-4793-A223-5A635BF60680}" destId="{38641516-58F6-4747-9F11-0692AD23E259}" srcOrd="0" destOrd="0" parTransId="{5D610A00-1C5E-4DB7-8DD4-18D623F9CBD5}" sibTransId="{FBD9889F-91FB-4C40-8748-FCE997709B82}"/>
    <dgm:cxn modelId="{DFD518F8-4407-4443-A00F-70745FE50E6D}" srcId="{BAA5179A-B9A1-4793-A223-5A635BF60680}" destId="{9840C2D3-91FC-467F-828E-A6E3E3D0307C}" srcOrd="1" destOrd="0" parTransId="{D08DC138-7360-4C9D-B9C6-56D658B5515F}" sibTransId="{8CEAC6A1-A2DB-4935-90A5-6674E7A1426C}"/>
    <dgm:cxn modelId="{85551E02-2D02-4FAB-A50E-E16926658BBA}" srcId="{BAA5179A-B9A1-4793-A223-5A635BF60680}" destId="{55CB4365-419E-4242-92F7-B1C4C7ACD122}" srcOrd="2" destOrd="0" parTransId="{9B45FADA-DD52-4AAE-BB1C-9C17C9C57E60}" sibTransId="{EA3E2CDE-D1FA-4C13-A3EE-3D2EF867B766}"/>
    <dgm:cxn modelId="{0CD24943-140F-42E8-980F-DCA16FDECF8B}" type="presParOf" srcId="{4AAF7569-6677-471A-91D1-978E9B2C299B}" destId="{1ABAEF4D-8C52-4C6B-A730-32F5CB906EFC}" srcOrd="0" destOrd="0" presId="urn:microsoft.com/office/officeart/2005/8/layout/vList3#1"/>
    <dgm:cxn modelId="{4A85A357-97AD-498C-A51D-80F256FF309C}" type="presParOf" srcId="{1ABAEF4D-8C52-4C6B-A730-32F5CB906EFC}" destId="{90F7E974-59D6-4F21-9684-F871BD3AFAED}" srcOrd="0" destOrd="0" presId="urn:microsoft.com/office/officeart/2005/8/layout/vList3#1"/>
    <dgm:cxn modelId="{CC22C41C-2AE2-4E53-9FB4-E6EB4DC9CC3F}" type="presParOf" srcId="{1ABAEF4D-8C52-4C6B-A730-32F5CB906EFC}" destId="{65AEA179-2034-4388-A42E-55B8E49AC504}" srcOrd="1" destOrd="0" presId="urn:microsoft.com/office/officeart/2005/8/layout/vList3#1"/>
    <dgm:cxn modelId="{DA79A92B-7B57-42A9-A2F5-CC9771305460}" type="presParOf" srcId="{4AAF7569-6677-471A-91D1-978E9B2C299B}" destId="{A6CC237F-22A2-4823-90C4-8F03E261494D}" srcOrd="1" destOrd="0" presId="urn:microsoft.com/office/officeart/2005/8/layout/vList3#1"/>
    <dgm:cxn modelId="{7C794698-F039-4AD6-9A52-5BA3B7306F0F}" type="presParOf" srcId="{4AAF7569-6677-471A-91D1-978E9B2C299B}" destId="{FFF03A2C-9D1E-42C5-A9B7-7F8F55680137}" srcOrd="2" destOrd="0" presId="urn:microsoft.com/office/officeart/2005/8/layout/vList3#1"/>
    <dgm:cxn modelId="{EB3F3316-D02B-4404-9DA1-C45D68160749}" type="presParOf" srcId="{FFF03A2C-9D1E-42C5-A9B7-7F8F55680137}" destId="{413EDF70-1694-465C-9114-FBE7B9110A60}" srcOrd="0" destOrd="0" presId="urn:microsoft.com/office/officeart/2005/8/layout/vList3#1"/>
    <dgm:cxn modelId="{C1DBBE61-E0D6-4398-8A05-0562A8B7979F}" type="presParOf" srcId="{FFF03A2C-9D1E-42C5-A9B7-7F8F55680137}" destId="{CBD5DB7B-EC9B-416E-A7D2-7BFBD2F64AED}" srcOrd="1" destOrd="0" presId="urn:microsoft.com/office/officeart/2005/8/layout/vList3#1"/>
    <dgm:cxn modelId="{A54994AD-E684-4E3E-AC12-34135E69C9FE}" type="presParOf" srcId="{4AAF7569-6677-471A-91D1-978E9B2C299B}" destId="{7D29826B-B40F-4356-84AB-91B239E34554}" srcOrd="3" destOrd="0" presId="urn:microsoft.com/office/officeart/2005/8/layout/vList3#1"/>
    <dgm:cxn modelId="{C70E630B-D1AA-4004-BE23-E907B6F776BF}" type="presParOf" srcId="{4AAF7569-6677-471A-91D1-978E9B2C299B}" destId="{2B8329E4-3DC5-463A-971C-5D6CF9E620BD}" srcOrd="4" destOrd="0" presId="urn:microsoft.com/office/officeart/2005/8/layout/vList3#1"/>
    <dgm:cxn modelId="{CBE6332F-65B2-4BDF-910E-49AD04E2C45E}" type="presParOf" srcId="{2B8329E4-3DC5-463A-971C-5D6CF9E620BD}" destId="{4BF7FF67-8B62-4A30-895D-213771D26AD4}" srcOrd="0" destOrd="0" presId="urn:microsoft.com/office/officeart/2005/8/layout/vList3#1"/>
    <dgm:cxn modelId="{18D92367-B1E1-4DB4-8F1A-5499F97D20C8}" type="presParOf" srcId="{2B8329E4-3DC5-463A-971C-5D6CF9E620BD}" destId="{CA062CAC-A58A-4E0D-A9F9-07C299E3EE7E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EA179-2034-4388-A42E-55B8E49AC504}">
      <dsp:nvSpPr>
        <dsp:cNvPr id="0" name=""/>
        <dsp:cNvSpPr/>
      </dsp:nvSpPr>
      <dsp:spPr>
        <a:xfrm rot="10800000">
          <a:off x="957668" y="1766"/>
          <a:ext cx="2829460" cy="979940"/>
        </a:xfrm>
        <a:prstGeom prst="homePlate">
          <a:avLst/>
        </a:prstGeom>
        <a:solidFill>
          <a:srgbClr val="91DFC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126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rPr>
            <a:t>สร้างความเชื่อมั่น</a:t>
          </a:r>
          <a:endParaRPr lang="th-TH" sz="2800" b="1" kern="1200" dirty="0">
            <a:solidFill>
              <a:schemeClr val="tx1"/>
            </a:solidFill>
            <a:latin typeface="TH Sarabun New" pitchFamily="34" charset="-34"/>
            <a:cs typeface="TH Sarabun New" pitchFamily="34" charset="-34"/>
          </a:endParaRPr>
        </a:p>
      </dsp:txBody>
      <dsp:txXfrm rot="10800000">
        <a:off x="1202653" y="1766"/>
        <a:ext cx="2584475" cy="979940"/>
      </dsp:txXfrm>
    </dsp:sp>
    <dsp:sp modelId="{90F7E974-59D6-4F21-9684-F871BD3AFAED}">
      <dsp:nvSpPr>
        <dsp:cNvPr id="0" name=""/>
        <dsp:cNvSpPr/>
      </dsp:nvSpPr>
      <dsp:spPr>
        <a:xfrm>
          <a:off x="467698" y="1766"/>
          <a:ext cx="979940" cy="97994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5DB7B-EC9B-416E-A7D2-7BFBD2F64AED}">
      <dsp:nvSpPr>
        <dsp:cNvPr id="0" name=""/>
        <dsp:cNvSpPr/>
      </dsp:nvSpPr>
      <dsp:spPr>
        <a:xfrm rot="10800000">
          <a:off x="745883" y="1274226"/>
          <a:ext cx="3111840" cy="979940"/>
        </a:xfrm>
        <a:prstGeom prst="homePlat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126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rPr>
            <a:t>ให้ความรู้</a:t>
          </a:r>
          <a:r>
            <a:rPr lang="en-US" sz="2800" b="1" kern="1200" dirty="0" smtClean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rPr>
            <a:t> </a:t>
          </a:r>
          <a:endParaRPr lang="th-TH" sz="2800" kern="1200" dirty="0">
            <a:solidFill>
              <a:schemeClr val="tx1"/>
            </a:solidFill>
            <a:latin typeface="TH Sarabun New" pitchFamily="34" charset="-34"/>
            <a:cs typeface="TH Sarabun New" pitchFamily="34" charset="-34"/>
          </a:endParaRPr>
        </a:p>
      </dsp:txBody>
      <dsp:txXfrm rot="10800000">
        <a:off x="990868" y="1274226"/>
        <a:ext cx="2866855" cy="979940"/>
      </dsp:txXfrm>
    </dsp:sp>
    <dsp:sp modelId="{413EDF70-1694-465C-9114-FBE7B9110A60}">
      <dsp:nvSpPr>
        <dsp:cNvPr id="0" name=""/>
        <dsp:cNvSpPr/>
      </dsp:nvSpPr>
      <dsp:spPr>
        <a:xfrm>
          <a:off x="369400" y="1274226"/>
          <a:ext cx="979940" cy="97994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62CAC-A58A-4E0D-A9F9-07C299E3EE7E}">
      <dsp:nvSpPr>
        <dsp:cNvPr id="0" name=""/>
        <dsp:cNvSpPr/>
      </dsp:nvSpPr>
      <dsp:spPr>
        <a:xfrm rot="10800000">
          <a:off x="514320" y="2546685"/>
          <a:ext cx="3420591" cy="979940"/>
        </a:xfrm>
        <a:prstGeom prst="homePlate">
          <a:avLst/>
        </a:prstGeom>
        <a:solidFill>
          <a:srgbClr val="91DFC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126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latin typeface="TH Sarabun New" pitchFamily="34" charset="-34"/>
              <a:cs typeface="TH Sarabun New" pitchFamily="34" charset="-34"/>
            </a:rPr>
            <a:t>สร้างความตระหนัก</a:t>
          </a:r>
          <a:endParaRPr lang="th-TH" sz="2800" b="1" kern="1200" dirty="0">
            <a:solidFill>
              <a:schemeClr val="tx1"/>
            </a:solidFill>
            <a:latin typeface="TH Sarabun New" pitchFamily="34" charset="-34"/>
            <a:cs typeface="TH Sarabun New" pitchFamily="34" charset="-34"/>
          </a:endParaRPr>
        </a:p>
      </dsp:txBody>
      <dsp:txXfrm rot="10800000">
        <a:off x="759305" y="2546685"/>
        <a:ext cx="3175606" cy="979940"/>
      </dsp:txXfrm>
    </dsp:sp>
    <dsp:sp modelId="{4BF7FF67-8B62-4A30-895D-213771D26AD4}">
      <dsp:nvSpPr>
        <dsp:cNvPr id="0" name=""/>
        <dsp:cNvSpPr/>
      </dsp:nvSpPr>
      <dsp:spPr>
        <a:xfrm>
          <a:off x="319915" y="2546685"/>
          <a:ext cx="979940" cy="97994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0.71841</cdr:x>
      <cdr:y>0.88843</cdr:y>
    </cdr:from>
    <cdr:to>
      <cdr:x>0.77498</cdr:x>
      <cdr:y>1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xmlns="" id="{D32229B4-3EE2-4EDA-BAA4-9799D0EDBEC2}"/>
            </a:ext>
          </a:extLst>
        </cdr:cNvPr>
        <cdr:cNvSpPr/>
      </cdr:nvSpPr>
      <cdr:spPr>
        <a:xfrm xmlns:a="http://schemas.openxmlformats.org/drawingml/2006/main">
          <a:off x="6336703" y="3770231"/>
          <a:ext cx="498974" cy="47345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th-TH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fontAlgn="auto" hangingPunct="1">
            <a:spcBef>
              <a:spcPts val="0"/>
            </a:spcBef>
            <a:spcAft>
              <a:spcPts val="0"/>
            </a:spcAft>
            <a:defRPr/>
          </a:pPr>
          <a:endParaRPr lang="th-TH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0.89334</cdr:x>
      <cdr:y>0.85758</cdr:y>
    </cdr:from>
    <cdr:to>
      <cdr:x>0.95044</cdr:x>
      <cdr:y>0.93155</cdr:y>
    </cdr:to>
    <cdr:sp macro="" textlink="">
      <cdr:nvSpPr>
        <cdr:cNvPr id="2" name="Rectangle 14">
          <a:extLst xmlns:a="http://schemas.openxmlformats.org/drawingml/2006/main">
            <a:ext uri="{FF2B5EF4-FFF2-40B4-BE49-F238E27FC236}">
              <a16:creationId xmlns:a16="http://schemas.microsoft.com/office/drawing/2014/main" xmlns="" id="{2F362C26-368D-4F32-886F-0A66D60001F9}"/>
            </a:ext>
          </a:extLst>
        </cdr:cNvPr>
        <cdr:cNvSpPr/>
      </cdr:nvSpPr>
      <cdr:spPr>
        <a:xfrm xmlns:a="http://schemas.openxmlformats.org/drawingml/2006/main">
          <a:off x="7613476" y="3485895"/>
          <a:ext cx="486635" cy="3006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th-TH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fontAlgn="auto" hangingPunct="1">
            <a:spcBef>
              <a:spcPts val="0"/>
            </a:spcBef>
            <a:spcAft>
              <a:spcPts val="0"/>
            </a:spcAft>
            <a:defRPr/>
          </a:pPr>
          <a:endParaRPr lang="th-TH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08A62-2B4B-405E-AFAF-1944F48F292F}" type="datetimeFigureOut">
              <a:rPr lang="th-TH" smtClean="0"/>
              <a:pPr/>
              <a:t>06/05/64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03A16-6B06-455A-90DF-9B57AE32765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107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9C2E1-2907-410B-842D-8179842AC530}" type="datetimeFigureOut">
              <a:rPr lang="th-TH" smtClean="0"/>
              <a:pPr/>
              <a:t>06/05/64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34F50-8DB7-43EC-8B3C-3C5A97354FF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3579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4CD3F-682A-47AD-87FA-7335849F780D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4977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BrowalliaUPC" panose="020B0604020202020204" pitchFamily="34" charset="-34"/>
                <a:cs typeface="BrowalliaUPC" panose="020B0604020202020204" pitchFamily="34" charset="-34"/>
              </a:rPr>
              <a:t>And out of home media such as</a:t>
            </a:r>
            <a:r>
              <a:rPr lang="en-US" sz="1800" baseline="0" dirty="0">
                <a:latin typeface="BrowalliaUPC" panose="020B0604020202020204" pitchFamily="34" charset="-34"/>
                <a:cs typeface="BrowalliaUPC" panose="020B0604020202020204" pitchFamily="34" charset="-34"/>
              </a:rPr>
              <a:t> bill board, station platform on BTS sky train and </a:t>
            </a:r>
            <a:r>
              <a:rPr lang="en-US" sz="1800" baseline="0" dirty="0" smtClean="0">
                <a:latin typeface="BrowalliaUPC" panose="020B0604020202020204" pitchFamily="34" charset="-34"/>
                <a:cs typeface="BrowalliaUPC" panose="020B0604020202020204" pitchFamily="34" charset="-34"/>
              </a:rPr>
              <a:t>digital</a:t>
            </a:r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D345-A268-4DE0-8404-4E4B4AA0E01B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3411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4CD3F-682A-47AD-87FA-7335849F780D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4977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4CD3F-682A-47AD-87FA-7335849F780D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7028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4CD3F-682A-47AD-87FA-7335849F780D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8048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Inviting the public group to donate blood</a:t>
            </a:r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D345-A268-4DE0-8404-4E4B4AA0E01B}" type="slidenum">
              <a:rPr lang="th-TH" smtClean="0"/>
              <a:pPr/>
              <a:t>7</a:t>
            </a:fld>
            <a:endParaRPr lang="th-T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Blood Donation Area Arrangement for Social Distancing Measures</a:t>
            </a:r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D345-A268-4DE0-8404-4E4B4AA0E01B}" type="slidenum">
              <a:rPr lang="th-TH" smtClean="0"/>
              <a:pPr/>
              <a:t>8</a:t>
            </a:fld>
            <a:endParaRPr lang="th-T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cs typeface="+mn-cs"/>
              </a:rPr>
              <a:t>Strategy of Public</a:t>
            </a:r>
            <a:r>
              <a:rPr lang="en-US" sz="1800" b="1" baseline="0" dirty="0">
                <a:cs typeface="+mn-cs"/>
              </a:rPr>
              <a:t> Relations</a:t>
            </a:r>
            <a:endParaRPr lang="th-TH" sz="1800" b="1" dirty="0">
              <a:cs typeface="+mn-cs"/>
            </a:endParaRPr>
          </a:p>
          <a:p>
            <a:pPr lvl="0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dirty="0">
                <a:cs typeface="+mn-cs"/>
              </a:rPr>
              <a:t>- Ensure such as </a:t>
            </a:r>
            <a:r>
              <a:rPr lang="en-US" sz="1800" dirty="0">
                <a:solidFill>
                  <a:schemeClr val="tx1"/>
                </a:solidFill>
              </a:rPr>
              <a:t>Thermo scan, Physical distancing, Barrier</a:t>
            </a:r>
          </a:p>
          <a:p>
            <a:pPr lvl="0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dirty="0">
                <a:solidFill>
                  <a:schemeClr val="tx1"/>
                </a:solidFill>
              </a:rPr>
              <a:t>Face mask, Cleanliness</a:t>
            </a:r>
          </a:p>
          <a:p>
            <a:endParaRPr lang="en-US" sz="1800" b="1" dirty="0">
              <a:cs typeface="+mn-cs"/>
            </a:endParaRPr>
          </a:p>
          <a:p>
            <a:pPr lvl="0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dirty="0">
                <a:cs typeface="+mn-cs"/>
              </a:rPr>
              <a:t>- Education such as </a:t>
            </a:r>
            <a:r>
              <a:rPr lang="en-US" sz="1800" dirty="0">
                <a:solidFill>
                  <a:schemeClr val="tx1"/>
                </a:solidFill>
              </a:rPr>
              <a:t>Social media,  Banner, Message</a:t>
            </a:r>
          </a:p>
          <a:p>
            <a:pPr lvl="0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dirty="0">
                <a:solidFill>
                  <a:schemeClr val="tx1"/>
                </a:solidFill>
              </a:rPr>
              <a:t>(COVID-19, Donor eligible criteria, Blood donation)</a:t>
            </a:r>
          </a:p>
          <a:p>
            <a:endParaRPr lang="en-US" sz="1800" b="1" dirty="0">
              <a:cs typeface="+mn-cs"/>
            </a:endParaRPr>
          </a:p>
          <a:p>
            <a:pPr lvl="0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dirty="0">
                <a:cs typeface="+mn-cs"/>
              </a:rPr>
              <a:t>- Awareness such as </a:t>
            </a:r>
            <a:r>
              <a:rPr lang="en-US" sz="1800" dirty="0">
                <a:solidFill>
                  <a:schemeClr val="tx1"/>
                </a:solidFill>
              </a:rPr>
              <a:t>Social media,  Banner, Message</a:t>
            </a:r>
          </a:p>
          <a:p>
            <a:pPr lvl="0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dirty="0">
                <a:solidFill>
                  <a:schemeClr val="tx1"/>
                </a:solidFill>
              </a:rPr>
              <a:t>(Self-quarantine, Blood inventory shortage)</a:t>
            </a:r>
          </a:p>
          <a:p>
            <a:endParaRPr lang="th-TH" sz="1800" b="1" dirty="0">
              <a:cs typeface="+mn-cs"/>
            </a:endParaRPr>
          </a:p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D345-A268-4DE0-8404-4E4B4AA0E01B}" type="slidenum">
              <a:rPr lang="th-TH" smtClean="0"/>
              <a:pPr/>
              <a:t>10</a:t>
            </a:fld>
            <a:endParaRPr lang="th-T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our blood donation process, we ensure safety for blood donors since entering the door. </a:t>
            </a:r>
          </a:p>
          <a:p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installed infrared thermal scanner  to measure body temperature, enacted social distancing for blood donor safety, installed partitions, request everyone to wear a face mask and clean the area within the blood </a:t>
            </a:r>
            <a:r>
              <a:rPr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</a:t>
            </a:r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blood donation equipment.</a:t>
            </a: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D345-A268-4DE0-8404-4E4B4AA0E01B}" type="slidenum">
              <a:rPr lang="th-TH" smtClean="0"/>
              <a:pPr/>
              <a:t>11</a:t>
            </a:fld>
            <a:endParaRPr lang="th-T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b="0" dirty="0">
                <a:latin typeface="Cordia New" pitchFamily="34" charset="-34"/>
                <a:cs typeface="Cordia New" pitchFamily="34" charset="-34"/>
              </a:rPr>
              <a:t>Awareness by Influencer</a:t>
            </a:r>
            <a:endParaRPr lang="th-TH" b="0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D345-A268-4DE0-8404-4E4B4AA0E01B}" type="slidenum">
              <a:rPr lang="th-TH" smtClean="0"/>
              <a:pPr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134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47D6-3B49-4FD7-BA92-FCE3FD0E5A88}" type="datetimeFigureOut">
              <a:rPr lang="th-TH" smtClean="0"/>
              <a:pPr/>
              <a:t>06/05/64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7EAE-E3D1-499A-B54D-37A50393FA2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9217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47D6-3B49-4FD7-BA92-FCE3FD0E5A88}" type="datetimeFigureOut">
              <a:rPr lang="th-TH" smtClean="0"/>
              <a:pPr/>
              <a:t>06/05/64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7EAE-E3D1-499A-B54D-37A50393FA2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3081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47D6-3B49-4FD7-BA92-FCE3FD0E5A88}" type="datetimeFigureOut">
              <a:rPr lang="th-TH" smtClean="0"/>
              <a:pPr/>
              <a:t>06/05/64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7EAE-E3D1-499A-B54D-37A50393FA2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8607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39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47D6-3B49-4FD7-BA92-FCE3FD0E5A88}" type="datetimeFigureOut">
              <a:rPr lang="th-TH" smtClean="0"/>
              <a:pPr/>
              <a:t>06/05/64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7EAE-E3D1-499A-B54D-37A50393FA2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5391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47D6-3B49-4FD7-BA92-FCE3FD0E5A88}" type="datetimeFigureOut">
              <a:rPr lang="th-TH" smtClean="0"/>
              <a:pPr/>
              <a:t>06/05/64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7EAE-E3D1-499A-B54D-37A50393FA2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531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47D6-3B49-4FD7-BA92-FCE3FD0E5A88}" type="datetimeFigureOut">
              <a:rPr lang="th-TH" smtClean="0"/>
              <a:pPr/>
              <a:t>06/05/64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7EAE-E3D1-499A-B54D-37A50393FA2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017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47D6-3B49-4FD7-BA92-FCE3FD0E5A88}" type="datetimeFigureOut">
              <a:rPr lang="th-TH" smtClean="0"/>
              <a:pPr/>
              <a:t>06/05/64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7EAE-E3D1-499A-B54D-37A50393FA2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794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47D6-3B49-4FD7-BA92-FCE3FD0E5A88}" type="datetimeFigureOut">
              <a:rPr lang="th-TH" smtClean="0"/>
              <a:pPr/>
              <a:t>06/05/64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7EAE-E3D1-499A-B54D-37A50393FA2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918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47D6-3B49-4FD7-BA92-FCE3FD0E5A88}" type="datetimeFigureOut">
              <a:rPr lang="th-TH" smtClean="0"/>
              <a:pPr/>
              <a:t>06/05/64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7EAE-E3D1-499A-B54D-37A50393FA2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939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47D6-3B49-4FD7-BA92-FCE3FD0E5A88}" type="datetimeFigureOut">
              <a:rPr lang="th-TH" smtClean="0"/>
              <a:pPr/>
              <a:t>06/05/64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7EAE-E3D1-499A-B54D-37A50393FA2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316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47D6-3B49-4FD7-BA92-FCE3FD0E5A88}" type="datetimeFigureOut">
              <a:rPr lang="th-TH" smtClean="0"/>
              <a:pPr/>
              <a:t>06/05/64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7EAE-E3D1-499A-B54D-37A50393FA2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7307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847D6-3B49-4FD7-BA92-FCE3FD0E5A88}" type="datetimeFigureOut">
              <a:rPr lang="th-TH" smtClean="0"/>
              <a:pPr/>
              <a:t>06/05/64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27EAE-E3D1-499A-B54D-37A50393FA2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331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2.xml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63838"/>
            <a:ext cx="7992888" cy="526455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วาระ </a:t>
            </a:r>
            <a:r>
              <a:rPr lang="en-US" b="1" dirty="0" smtClean="0">
                <a:latin typeface="TH Sarabun New" pitchFamily="34" charset="-34"/>
                <a:cs typeface="TH Sarabun New" pitchFamily="34" charset="-34"/>
              </a:rPr>
              <a:t>3.4.3 </a:t>
            </a:r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การรณรงค์และบูรณาการ</a:t>
            </a:r>
            <a:br>
              <a:rPr lang="th-TH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การขอรับบริจาคโลหิตในช่วงภาวการณ์ขาดแคลนโลหิต</a:t>
            </a:r>
            <a:br>
              <a:rPr lang="th-TH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จากผลกระทบของการแพร่ระบาดโรคโควิด-19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346" y="440268"/>
            <a:ext cx="1583718" cy="205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9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4890" y="130324"/>
            <a:ext cx="8229600" cy="857250"/>
          </a:xfrm>
        </p:spPr>
        <p:txBody>
          <a:bodyPr>
            <a:noAutofit/>
          </a:bodyPr>
          <a:lstStyle/>
          <a:p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กลยุทธ์</a:t>
            </a: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การประชาสัมพันธ์</a:t>
            </a:r>
            <a:endParaRPr lang="th-TH" sz="36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xmlns="" id="{E50A442D-3E56-4F14-8271-4D2DD018A506}"/>
              </a:ext>
            </a:extLst>
          </p:cNvPr>
          <p:cNvGrpSpPr/>
          <p:nvPr/>
        </p:nvGrpSpPr>
        <p:grpSpPr>
          <a:xfrm>
            <a:off x="0" y="1131589"/>
            <a:ext cx="4254828" cy="3528393"/>
            <a:chOff x="-180529" y="1203598"/>
            <a:chExt cx="8568952" cy="3661916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xmlns="" id="{F71FD82A-E4BD-4677-9433-5D69A96908F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78501510"/>
                </p:ext>
              </p:extLst>
            </p:nvPr>
          </p:nvGraphicFramePr>
          <p:xfrm>
            <a:off x="-180529" y="1203598"/>
            <a:ext cx="8568952" cy="366191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xmlns="" id="{A860596F-14B3-42E0-87F9-5A962C5CA146}"/>
                </a:ext>
              </a:extLst>
            </p:cNvPr>
            <p:cNvGrpSpPr/>
            <p:nvPr/>
          </p:nvGrpSpPr>
          <p:grpSpPr>
            <a:xfrm>
              <a:off x="868261" y="1410650"/>
              <a:ext cx="1515066" cy="3249477"/>
              <a:chOff x="908134" y="1410650"/>
              <a:chExt cx="1515065" cy="3249477"/>
            </a:xfrm>
          </p:grpSpPr>
          <p:sp>
            <p:nvSpPr>
              <p:cNvPr id="7" name="Shape 1140">
                <a:extLst>
                  <a:ext uri="{FF2B5EF4-FFF2-40B4-BE49-F238E27FC236}">
                    <a16:creationId xmlns:a16="http://schemas.microsoft.com/office/drawing/2014/main" xmlns="" id="{EEAEC46C-B9FF-461A-9685-64EE98C7FF88}"/>
                  </a:ext>
                </a:extLst>
              </p:cNvPr>
              <p:cNvSpPr/>
              <p:nvPr/>
            </p:nvSpPr>
            <p:spPr>
              <a:xfrm rot="16200000" flipH="1">
                <a:off x="1272903" y="2278989"/>
                <a:ext cx="717535" cy="14470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609" y="52208"/>
                    </a:moveTo>
                    <a:lnTo>
                      <a:pt x="114609" y="67089"/>
                    </a:lnTo>
                    <a:cubicBezTo>
                      <a:pt x="114609" y="68670"/>
                      <a:pt x="115816" y="69951"/>
                      <a:pt x="117304" y="69951"/>
                    </a:cubicBezTo>
                    <a:lnTo>
                      <a:pt x="117304" y="69951"/>
                    </a:lnTo>
                    <a:cubicBezTo>
                      <a:pt x="118793" y="69951"/>
                      <a:pt x="120000" y="68670"/>
                      <a:pt x="120000" y="67089"/>
                    </a:cubicBezTo>
                    <a:lnTo>
                      <a:pt x="119999" y="52208"/>
                    </a:lnTo>
                    <a:cubicBezTo>
                      <a:pt x="119999" y="50627"/>
                      <a:pt x="118793" y="49346"/>
                      <a:pt x="117304" y="49346"/>
                    </a:cubicBezTo>
                    <a:cubicBezTo>
                      <a:pt x="115816" y="49346"/>
                      <a:pt x="114609" y="50627"/>
                      <a:pt x="114609" y="52208"/>
                    </a:cubicBezTo>
                    <a:close/>
                    <a:moveTo>
                      <a:pt x="106256" y="49918"/>
                    </a:moveTo>
                    <a:lnTo>
                      <a:pt x="106256" y="69379"/>
                    </a:lnTo>
                    <a:cubicBezTo>
                      <a:pt x="106256" y="70960"/>
                      <a:pt x="107463" y="72241"/>
                      <a:pt x="108951" y="72241"/>
                    </a:cubicBezTo>
                    <a:lnTo>
                      <a:pt x="108951" y="72241"/>
                    </a:lnTo>
                    <a:cubicBezTo>
                      <a:pt x="110440" y="72241"/>
                      <a:pt x="111646" y="70960"/>
                      <a:pt x="111646" y="69379"/>
                    </a:cubicBezTo>
                    <a:lnTo>
                      <a:pt x="111646" y="49918"/>
                    </a:lnTo>
                    <a:cubicBezTo>
                      <a:pt x="111646" y="48337"/>
                      <a:pt x="110440" y="47056"/>
                      <a:pt x="108951" y="47056"/>
                    </a:cubicBezTo>
                    <a:cubicBezTo>
                      <a:pt x="107463" y="47056"/>
                      <a:pt x="106256" y="48337"/>
                      <a:pt x="106256" y="49918"/>
                    </a:cubicBezTo>
                    <a:close/>
                    <a:moveTo>
                      <a:pt x="97903" y="48773"/>
                    </a:moveTo>
                    <a:lnTo>
                      <a:pt x="97903" y="70524"/>
                    </a:lnTo>
                    <a:cubicBezTo>
                      <a:pt x="97903" y="72104"/>
                      <a:pt x="99109" y="73386"/>
                      <a:pt x="100598" y="73386"/>
                    </a:cubicBezTo>
                    <a:lnTo>
                      <a:pt x="100598" y="73386"/>
                    </a:lnTo>
                    <a:cubicBezTo>
                      <a:pt x="102086" y="73386"/>
                      <a:pt x="103293" y="72104"/>
                      <a:pt x="103293" y="70524"/>
                    </a:cubicBezTo>
                    <a:lnTo>
                      <a:pt x="103293" y="48773"/>
                    </a:lnTo>
                    <a:cubicBezTo>
                      <a:pt x="103293" y="47193"/>
                      <a:pt x="102086" y="45911"/>
                      <a:pt x="100598" y="45911"/>
                    </a:cubicBezTo>
                    <a:cubicBezTo>
                      <a:pt x="99109" y="45911"/>
                      <a:pt x="97903" y="47193"/>
                      <a:pt x="97903" y="48773"/>
                    </a:cubicBezTo>
                    <a:close/>
                    <a:moveTo>
                      <a:pt x="53856" y="54256"/>
                    </a:moveTo>
                    <a:cubicBezTo>
                      <a:pt x="53856" y="53338"/>
                      <a:pt x="54558" y="52593"/>
                      <a:pt x="55423" y="52593"/>
                    </a:cubicBezTo>
                    <a:lnTo>
                      <a:pt x="57787" y="52593"/>
                    </a:lnTo>
                    <a:lnTo>
                      <a:pt x="57787" y="49895"/>
                    </a:lnTo>
                    <a:cubicBezTo>
                      <a:pt x="57787" y="49843"/>
                      <a:pt x="57790" y="49793"/>
                      <a:pt x="57844" y="49750"/>
                    </a:cubicBezTo>
                    <a:lnTo>
                      <a:pt x="57714" y="49315"/>
                    </a:lnTo>
                    <a:cubicBezTo>
                      <a:pt x="57790" y="48400"/>
                      <a:pt x="58549" y="47723"/>
                      <a:pt x="59411" y="47803"/>
                    </a:cubicBezTo>
                    <a:lnTo>
                      <a:pt x="91653" y="50798"/>
                    </a:lnTo>
                    <a:cubicBezTo>
                      <a:pt x="92515" y="50878"/>
                      <a:pt x="93152" y="51685"/>
                      <a:pt x="93077" y="52600"/>
                    </a:cubicBezTo>
                    <a:cubicBezTo>
                      <a:pt x="93002" y="53515"/>
                      <a:pt x="92242" y="54191"/>
                      <a:pt x="91380" y="54111"/>
                    </a:cubicBezTo>
                    <a:cubicBezTo>
                      <a:pt x="80879" y="53136"/>
                      <a:pt x="70377" y="52160"/>
                      <a:pt x="59875" y="51185"/>
                    </a:cubicBezTo>
                    <a:lnTo>
                      <a:pt x="59875" y="52593"/>
                    </a:lnTo>
                    <a:lnTo>
                      <a:pt x="62240" y="52593"/>
                    </a:lnTo>
                    <a:cubicBezTo>
                      <a:pt x="63105" y="52593"/>
                      <a:pt x="63806" y="53338"/>
                      <a:pt x="63806" y="54256"/>
                    </a:cubicBezTo>
                    <a:lnTo>
                      <a:pt x="63806" y="54256"/>
                    </a:lnTo>
                    <a:cubicBezTo>
                      <a:pt x="63806" y="55175"/>
                      <a:pt x="63105" y="55919"/>
                      <a:pt x="62240" y="55919"/>
                    </a:cubicBezTo>
                    <a:cubicBezTo>
                      <a:pt x="61452" y="55919"/>
                      <a:pt x="60664" y="55919"/>
                      <a:pt x="59875" y="55919"/>
                    </a:cubicBezTo>
                    <a:lnTo>
                      <a:pt x="59875" y="58197"/>
                    </a:lnTo>
                    <a:lnTo>
                      <a:pt x="62240" y="58197"/>
                    </a:lnTo>
                    <a:cubicBezTo>
                      <a:pt x="63105" y="58197"/>
                      <a:pt x="63806" y="58942"/>
                      <a:pt x="63806" y="59860"/>
                    </a:cubicBezTo>
                    <a:lnTo>
                      <a:pt x="63806" y="59860"/>
                    </a:lnTo>
                    <a:cubicBezTo>
                      <a:pt x="63806" y="60778"/>
                      <a:pt x="63105" y="61523"/>
                      <a:pt x="62240" y="61523"/>
                    </a:cubicBezTo>
                    <a:cubicBezTo>
                      <a:pt x="61452" y="61523"/>
                      <a:pt x="60664" y="61523"/>
                      <a:pt x="59875" y="61523"/>
                    </a:cubicBezTo>
                    <a:lnTo>
                      <a:pt x="59875" y="63801"/>
                    </a:lnTo>
                    <a:lnTo>
                      <a:pt x="62240" y="63801"/>
                    </a:lnTo>
                    <a:cubicBezTo>
                      <a:pt x="63105" y="63801"/>
                      <a:pt x="63806" y="64546"/>
                      <a:pt x="63806" y="65464"/>
                    </a:cubicBezTo>
                    <a:lnTo>
                      <a:pt x="63806" y="65464"/>
                    </a:lnTo>
                    <a:cubicBezTo>
                      <a:pt x="63806" y="66382"/>
                      <a:pt x="63105" y="67127"/>
                      <a:pt x="62240" y="67127"/>
                    </a:cubicBezTo>
                    <a:cubicBezTo>
                      <a:pt x="61452" y="67127"/>
                      <a:pt x="60664" y="67127"/>
                      <a:pt x="59875" y="67127"/>
                    </a:cubicBezTo>
                    <a:lnTo>
                      <a:pt x="59875" y="68544"/>
                    </a:lnTo>
                    <a:lnTo>
                      <a:pt x="91233" y="65045"/>
                    </a:lnTo>
                    <a:cubicBezTo>
                      <a:pt x="92093" y="64949"/>
                      <a:pt x="92863" y="65611"/>
                      <a:pt x="92954" y="66525"/>
                    </a:cubicBezTo>
                    <a:cubicBezTo>
                      <a:pt x="93044" y="67438"/>
                      <a:pt x="92420" y="68256"/>
                      <a:pt x="91560" y="68352"/>
                    </a:cubicBezTo>
                    <a:cubicBezTo>
                      <a:pt x="80831" y="69550"/>
                      <a:pt x="70101" y="70747"/>
                      <a:pt x="59372" y="71945"/>
                    </a:cubicBezTo>
                    <a:cubicBezTo>
                      <a:pt x="58511" y="72041"/>
                      <a:pt x="57741" y="71378"/>
                      <a:pt x="57650" y="70465"/>
                    </a:cubicBezTo>
                    <a:cubicBezTo>
                      <a:pt x="57630" y="70259"/>
                      <a:pt x="57646" y="70058"/>
                      <a:pt x="57807" y="69902"/>
                    </a:cubicBezTo>
                    <a:lnTo>
                      <a:pt x="57787" y="69850"/>
                    </a:lnTo>
                    <a:lnTo>
                      <a:pt x="57787" y="67127"/>
                    </a:lnTo>
                    <a:lnTo>
                      <a:pt x="55423" y="67127"/>
                    </a:lnTo>
                    <a:cubicBezTo>
                      <a:pt x="54558" y="67127"/>
                      <a:pt x="53856" y="66382"/>
                      <a:pt x="53856" y="65464"/>
                    </a:cubicBezTo>
                    <a:cubicBezTo>
                      <a:pt x="53856" y="64546"/>
                      <a:pt x="54558" y="63801"/>
                      <a:pt x="55423" y="63801"/>
                    </a:cubicBezTo>
                    <a:lnTo>
                      <a:pt x="57787" y="63801"/>
                    </a:lnTo>
                    <a:lnTo>
                      <a:pt x="57787" y="61523"/>
                    </a:lnTo>
                    <a:lnTo>
                      <a:pt x="55423" y="61523"/>
                    </a:lnTo>
                    <a:cubicBezTo>
                      <a:pt x="54558" y="61523"/>
                      <a:pt x="53856" y="60779"/>
                      <a:pt x="53856" y="59860"/>
                    </a:cubicBezTo>
                    <a:cubicBezTo>
                      <a:pt x="53856" y="58942"/>
                      <a:pt x="54558" y="58197"/>
                      <a:pt x="55423" y="58197"/>
                    </a:cubicBezTo>
                    <a:lnTo>
                      <a:pt x="57787" y="58197"/>
                    </a:lnTo>
                    <a:lnTo>
                      <a:pt x="57787" y="55919"/>
                    </a:lnTo>
                    <a:lnTo>
                      <a:pt x="55423" y="55919"/>
                    </a:lnTo>
                    <a:cubicBezTo>
                      <a:pt x="54558" y="55919"/>
                      <a:pt x="53856" y="55175"/>
                      <a:pt x="53856" y="54256"/>
                    </a:cubicBezTo>
                    <a:close/>
                    <a:moveTo>
                      <a:pt x="48021" y="3132"/>
                    </a:moveTo>
                    <a:lnTo>
                      <a:pt x="48021" y="12530"/>
                    </a:lnTo>
                    <a:cubicBezTo>
                      <a:pt x="48021" y="14260"/>
                      <a:pt x="49342" y="15663"/>
                      <a:pt x="50971" y="15663"/>
                    </a:cubicBezTo>
                    <a:cubicBezTo>
                      <a:pt x="52601" y="15663"/>
                      <a:pt x="53921" y="14260"/>
                      <a:pt x="53921" y="12530"/>
                    </a:cubicBezTo>
                    <a:lnTo>
                      <a:pt x="53921" y="3132"/>
                    </a:lnTo>
                    <a:cubicBezTo>
                      <a:pt x="53921" y="1402"/>
                      <a:pt x="52601" y="0"/>
                      <a:pt x="50971" y="0"/>
                    </a:cubicBezTo>
                    <a:cubicBezTo>
                      <a:pt x="49342" y="0"/>
                      <a:pt x="48021" y="1402"/>
                      <a:pt x="48021" y="3132"/>
                    </a:cubicBezTo>
                    <a:close/>
                    <a:moveTo>
                      <a:pt x="48021" y="107469"/>
                    </a:moveTo>
                    <a:lnTo>
                      <a:pt x="48021" y="116867"/>
                    </a:lnTo>
                    <a:cubicBezTo>
                      <a:pt x="48021" y="118597"/>
                      <a:pt x="49342" y="120000"/>
                      <a:pt x="50971" y="120000"/>
                    </a:cubicBezTo>
                    <a:cubicBezTo>
                      <a:pt x="52601" y="120000"/>
                      <a:pt x="53921" y="118597"/>
                      <a:pt x="53921" y="116867"/>
                    </a:cubicBezTo>
                    <a:lnTo>
                      <a:pt x="53921" y="107469"/>
                    </a:lnTo>
                    <a:cubicBezTo>
                      <a:pt x="53921" y="105739"/>
                      <a:pt x="52601" y="104336"/>
                      <a:pt x="50971" y="104336"/>
                    </a:cubicBezTo>
                    <a:cubicBezTo>
                      <a:pt x="49342" y="104336"/>
                      <a:pt x="48021" y="105739"/>
                      <a:pt x="48021" y="107469"/>
                    </a:cubicBezTo>
                    <a:close/>
                    <a:moveTo>
                      <a:pt x="21116" y="59649"/>
                    </a:moveTo>
                    <a:cubicBezTo>
                      <a:pt x="21116" y="67800"/>
                      <a:pt x="24044" y="75951"/>
                      <a:pt x="29901" y="82170"/>
                    </a:cubicBezTo>
                    <a:cubicBezTo>
                      <a:pt x="41615" y="94608"/>
                      <a:pt x="60607" y="94608"/>
                      <a:pt x="72320" y="82170"/>
                    </a:cubicBezTo>
                    <a:lnTo>
                      <a:pt x="79515" y="74530"/>
                    </a:lnTo>
                    <a:lnTo>
                      <a:pt x="87539" y="74531"/>
                    </a:lnTo>
                    <a:cubicBezTo>
                      <a:pt x="90764" y="74530"/>
                      <a:pt x="93379" y="71754"/>
                      <a:pt x="93379" y="68330"/>
                    </a:cubicBezTo>
                    <a:lnTo>
                      <a:pt x="93379" y="59809"/>
                    </a:lnTo>
                    <a:lnTo>
                      <a:pt x="93530" y="59649"/>
                    </a:lnTo>
                    <a:lnTo>
                      <a:pt x="93379" y="59488"/>
                    </a:lnTo>
                    <a:lnTo>
                      <a:pt x="93379" y="50967"/>
                    </a:lnTo>
                    <a:cubicBezTo>
                      <a:pt x="93379" y="47543"/>
                      <a:pt x="90764" y="44767"/>
                      <a:pt x="87539" y="44767"/>
                    </a:cubicBezTo>
                    <a:lnTo>
                      <a:pt x="79515" y="44767"/>
                    </a:lnTo>
                    <a:cubicBezTo>
                      <a:pt x="77116" y="42220"/>
                      <a:pt x="74718" y="39674"/>
                      <a:pt x="72320" y="37127"/>
                    </a:cubicBezTo>
                    <a:cubicBezTo>
                      <a:pt x="60607" y="24689"/>
                      <a:pt x="41615" y="24689"/>
                      <a:pt x="29901" y="37127"/>
                    </a:cubicBezTo>
                    <a:cubicBezTo>
                      <a:pt x="24044" y="43346"/>
                      <a:pt x="21116" y="51497"/>
                      <a:pt x="21116" y="59649"/>
                    </a:cubicBezTo>
                    <a:close/>
                    <a:moveTo>
                      <a:pt x="15930" y="103846"/>
                    </a:moveTo>
                    <a:cubicBezTo>
                      <a:pt x="15930" y="104647"/>
                      <a:pt x="16218" y="105449"/>
                      <a:pt x="16794" y="106061"/>
                    </a:cubicBezTo>
                    <a:cubicBezTo>
                      <a:pt x="17946" y="107284"/>
                      <a:pt x="19814" y="107284"/>
                      <a:pt x="20966" y="106061"/>
                    </a:cubicBezTo>
                    <a:lnTo>
                      <a:pt x="27224" y="99415"/>
                    </a:lnTo>
                    <a:cubicBezTo>
                      <a:pt x="28376" y="98192"/>
                      <a:pt x="28376" y="96208"/>
                      <a:pt x="27224" y="94985"/>
                    </a:cubicBezTo>
                    <a:cubicBezTo>
                      <a:pt x="26072" y="93762"/>
                      <a:pt x="24204" y="93762"/>
                      <a:pt x="23052" y="94985"/>
                    </a:cubicBezTo>
                    <a:lnTo>
                      <a:pt x="16794" y="101630"/>
                    </a:lnTo>
                    <a:cubicBezTo>
                      <a:pt x="16218" y="102242"/>
                      <a:pt x="15930" y="103044"/>
                      <a:pt x="15930" y="103846"/>
                    </a:cubicBezTo>
                    <a:close/>
                    <a:moveTo>
                      <a:pt x="15930" y="15910"/>
                    </a:moveTo>
                    <a:cubicBezTo>
                      <a:pt x="15930" y="16712"/>
                      <a:pt x="16218" y="17514"/>
                      <a:pt x="16794" y="18125"/>
                    </a:cubicBezTo>
                    <a:lnTo>
                      <a:pt x="23052" y="24771"/>
                    </a:lnTo>
                    <a:cubicBezTo>
                      <a:pt x="24204" y="25994"/>
                      <a:pt x="26072" y="25994"/>
                      <a:pt x="27224" y="24771"/>
                    </a:cubicBezTo>
                    <a:cubicBezTo>
                      <a:pt x="28376" y="23547"/>
                      <a:pt x="28376" y="21564"/>
                      <a:pt x="27224" y="20340"/>
                    </a:cubicBezTo>
                    <a:lnTo>
                      <a:pt x="20966" y="13695"/>
                    </a:lnTo>
                    <a:cubicBezTo>
                      <a:pt x="19814" y="12472"/>
                      <a:pt x="17946" y="12472"/>
                      <a:pt x="16794" y="13695"/>
                    </a:cubicBezTo>
                    <a:cubicBezTo>
                      <a:pt x="16218" y="14307"/>
                      <a:pt x="15930" y="15109"/>
                      <a:pt x="15930" y="15910"/>
                    </a:cubicBezTo>
                    <a:close/>
                    <a:moveTo>
                      <a:pt x="0" y="59999"/>
                    </a:moveTo>
                    <a:cubicBezTo>
                      <a:pt x="0" y="61730"/>
                      <a:pt x="1320" y="63132"/>
                      <a:pt x="2950" y="63132"/>
                    </a:cubicBezTo>
                    <a:lnTo>
                      <a:pt x="11800" y="63132"/>
                    </a:lnTo>
                    <a:cubicBezTo>
                      <a:pt x="13430" y="63132"/>
                      <a:pt x="14751" y="61730"/>
                      <a:pt x="14751" y="59999"/>
                    </a:cubicBezTo>
                    <a:cubicBezTo>
                      <a:pt x="14751" y="58269"/>
                      <a:pt x="13430" y="56867"/>
                      <a:pt x="11800" y="56867"/>
                    </a:cubicBezTo>
                    <a:lnTo>
                      <a:pt x="2950" y="56867"/>
                    </a:lnTo>
                    <a:cubicBezTo>
                      <a:pt x="1320" y="56867"/>
                      <a:pt x="0" y="58269"/>
                      <a:pt x="0" y="5999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00">
                  <a:solidFill>
                    <a:schemeClr val="dk1"/>
                  </a:solidFill>
                  <a:latin typeface="TH Sarabun New" pitchFamily="34" charset="-34"/>
                  <a:ea typeface="Arial"/>
                  <a:cs typeface="TH Sarabun New" pitchFamily="34" charset="-34"/>
                  <a:sym typeface="Arial"/>
                </a:endParaRPr>
              </a:p>
            </p:txBody>
          </p:sp>
          <p:sp>
            <p:nvSpPr>
              <p:cNvPr id="8" name="Shape 1136">
                <a:extLst>
                  <a:ext uri="{FF2B5EF4-FFF2-40B4-BE49-F238E27FC236}">
                    <a16:creationId xmlns:a16="http://schemas.microsoft.com/office/drawing/2014/main" xmlns="" id="{60B53192-4C4F-4099-94D6-F41E74E2E34E}"/>
                  </a:ext>
                </a:extLst>
              </p:cNvPr>
              <p:cNvSpPr/>
              <p:nvPr/>
            </p:nvSpPr>
            <p:spPr>
              <a:xfrm rot="10800000">
                <a:off x="1228561" y="1410650"/>
                <a:ext cx="868530" cy="6570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287" y="110757"/>
                    </a:moveTo>
                    <a:cubicBezTo>
                      <a:pt x="10813" y="110757"/>
                      <a:pt x="7186" y="107412"/>
                      <a:pt x="7186" y="103286"/>
                    </a:cubicBezTo>
                    <a:cubicBezTo>
                      <a:pt x="7186" y="99159"/>
                      <a:pt x="10813" y="95814"/>
                      <a:pt x="15287" y="95814"/>
                    </a:cubicBezTo>
                    <a:cubicBezTo>
                      <a:pt x="19762" y="95814"/>
                      <a:pt x="23389" y="99159"/>
                      <a:pt x="23389" y="103286"/>
                    </a:cubicBezTo>
                    <a:cubicBezTo>
                      <a:pt x="23389" y="107412"/>
                      <a:pt x="19762" y="110757"/>
                      <a:pt x="15287" y="110757"/>
                    </a:cubicBezTo>
                    <a:close/>
                    <a:moveTo>
                      <a:pt x="15288" y="114925"/>
                    </a:moveTo>
                    <a:cubicBezTo>
                      <a:pt x="21879" y="114925"/>
                      <a:pt x="27223" y="109997"/>
                      <a:pt x="27223" y="103918"/>
                    </a:cubicBezTo>
                    <a:cubicBezTo>
                      <a:pt x="27223" y="97839"/>
                      <a:pt x="21879" y="92911"/>
                      <a:pt x="15288" y="92911"/>
                    </a:cubicBezTo>
                    <a:cubicBezTo>
                      <a:pt x="8696" y="92911"/>
                      <a:pt x="3352" y="97839"/>
                      <a:pt x="3352" y="103918"/>
                    </a:cubicBezTo>
                    <a:cubicBezTo>
                      <a:pt x="3352" y="109997"/>
                      <a:pt x="8696" y="114925"/>
                      <a:pt x="15288" y="114925"/>
                    </a:cubicBezTo>
                    <a:close/>
                    <a:moveTo>
                      <a:pt x="96531" y="119984"/>
                    </a:moveTo>
                    <a:cubicBezTo>
                      <a:pt x="94998" y="120089"/>
                      <a:pt x="93422" y="119655"/>
                      <a:pt x="92166" y="118657"/>
                    </a:cubicBezTo>
                    <a:cubicBezTo>
                      <a:pt x="89654" y="116660"/>
                      <a:pt x="89373" y="113164"/>
                      <a:pt x="91538" y="110847"/>
                    </a:cubicBezTo>
                    <a:cubicBezTo>
                      <a:pt x="92969" y="109315"/>
                      <a:pt x="95112" y="108683"/>
                      <a:pt x="97109" y="109101"/>
                    </a:cubicBezTo>
                    <a:lnTo>
                      <a:pt x="100683" y="106337"/>
                    </a:lnTo>
                    <a:lnTo>
                      <a:pt x="100855" y="106526"/>
                    </a:lnTo>
                    <a:cubicBezTo>
                      <a:pt x="107035" y="103506"/>
                      <a:pt x="106611" y="102676"/>
                      <a:pt x="109102" y="100630"/>
                    </a:cubicBezTo>
                    <a:cubicBezTo>
                      <a:pt x="110438" y="99323"/>
                      <a:pt x="110825" y="99403"/>
                      <a:pt x="110582" y="96081"/>
                    </a:cubicBezTo>
                    <a:lnTo>
                      <a:pt x="110743" y="96066"/>
                    </a:lnTo>
                    <a:lnTo>
                      <a:pt x="110571" y="96066"/>
                    </a:lnTo>
                    <a:lnTo>
                      <a:pt x="110571" y="80051"/>
                    </a:lnTo>
                    <a:lnTo>
                      <a:pt x="108947" y="80054"/>
                    </a:lnTo>
                    <a:cubicBezTo>
                      <a:pt x="108931" y="72281"/>
                      <a:pt x="104423" y="65106"/>
                      <a:pt x="97122" y="61233"/>
                    </a:cubicBezTo>
                    <a:cubicBezTo>
                      <a:pt x="89813" y="57355"/>
                      <a:pt x="80816" y="57376"/>
                      <a:pt x="73528" y="61288"/>
                    </a:cubicBezTo>
                    <a:cubicBezTo>
                      <a:pt x="66249" y="65195"/>
                      <a:pt x="61781" y="72390"/>
                      <a:pt x="61807" y="80163"/>
                    </a:cubicBezTo>
                    <a:lnTo>
                      <a:pt x="60176" y="80168"/>
                    </a:lnTo>
                    <a:lnTo>
                      <a:pt x="60176" y="96066"/>
                    </a:lnTo>
                    <a:lnTo>
                      <a:pt x="60004" y="96066"/>
                    </a:lnTo>
                    <a:lnTo>
                      <a:pt x="60164" y="96081"/>
                    </a:lnTo>
                    <a:cubicBezTo>
                      <a:pt x="59922" y="99403"/>
                      <a:pt x="60309" y="99323"/>
                      <a:pt x="61644" y="100630"/>
                    </a:cubicBezTo>
                    <a:cubicBezTo>
                      <a:pt x="64136" y="102676"/>
                      <a:pt x="63712" y="103506"/>
                      <a:pt x="69892" y="106526"/>
                    </a:cubicBezTo>
                    <a:lnTo>
                      <a:pt x="70063" y="106337"/>
                    </a:lnTo>
                    <a:lnTo>
                      <a:pt x="73638" y="109101"/>
                    </a:lnTo>
                    <a:cubicBezTo>
                      <a:pt x="75634" y="108683"/>
                      <a:pt x="77777" y="109315"/>
                      <a:pt x="79209" y="110847"/>
                    </a:cubicBezTo>
                    <a:cubicBezTo>
                      <a:pt x="81374" y="113164"/>
                      <a:pt x="81092" y="116660"/>
                      <a:pt x="78580" y="118657"/>
                    </a:cubicBezTo>
                    <a:cubicBezTo>
                      <a:pt x="77324" y="119655"/>
                      <a:pt x="75748" y="120089"/>
                      <a:pt x="74216" y="119984"/>
                    </a:cubicBezTo>
                    <a:cubicBezTo>
                      <a:pt x="72684" y="119879"/>
                      <a:pt x="71195" y="119235"/>
                      <a:pt x="70112" y="118077"/>
                    </a:cubicBezTo>
                    <a:cubicBezTo>
                      <a:pt x="69121" y="117016"/>
                      <a:pt x="68643" y="115708"/>
                      <a:pt x="68719" y="114410"/>
                    </a:cubicBezTo>
                    <a:lnTo>
                      <a:pt x="65199" y="111689"/>
                    </a:lnTo>
                    <a:lnTo>
                      <a:pt x="65292" y="111587"/>
                    </a:lnTo>
                    <a:cubicBezTo>
                      <a:pt x="61058" y="109025"/>
                      <a:pt x="59011" y="107521"/>
                      <a:pt x="55687" y="105060"/>
                    </a:cubicBezTo>
                    <a:cubicBezTo>
                      <a:pt x="52785" y="103546"/>
                      <a:pt x="52565" y="99215"/>
                      <a:pt x="52738" y="96066"/>
                    </a:cubicBezTo>
                    <a:lnTo>
                      <a:pt x="52604" y="96066"/>
                    </a:lnTo>
                    <a:lnTo>
                      <a:pt x="52604" y="80190"/>
                    </a:lnTo>
                    <a:lnTo>
                      <a:pt x="50754" y="80195"/>
                    </a:lnTo>
                    <a:cubicBezTo>
                      <a:pt x="50716" y="68779"/>
                      <a:pt x="57281" y="58212"/>
                      <a:pt x="67976" y="52474"/>
                    </a:cubicBezTo>
                    <a:cubicBezTo>
                      <a:pt x="72120" y="50251"/>
                      <a:pt x="76640" y="48884"/>
                      <a:pt x="81250" y="48397"/>
                    </a:cubicBezTo>
                    <a:lnTo>
                      <a:pt x="81250" y="32872"/>
                    </a:lnTo>
                    <a:lnTo>
                      <a:pt x="81046" y="32866"/>
                    </a:lnTo>
                    <a:cubicBezTo>
                      <a:pt x="81508" y="23570"/>
                      <a:pt x="74942" y="14922"/>
                      <a:pt x="64257" y="10756"/>
                    </a:cubicBezTo>
                    <a:cubicBezTo>
                      <a:pt x="55702" y="7420"/>
                      <a:pt x="45630" y="7409"/>
                      <a:pt x="37063" y="10727"/>
                    </a:cubicBezTo>
                    <a:cubicBezTo>
                      <a:pt x="26372" y="14866"/>
                      <a:pt x="19776" y="23489"/>
                      <a:pt x="20194" y="32780"/>
                    </a:cubicBezTo>
                    <a:lnTo>
                      <a:pt x="19994" y="32785"/>
                    </a:lnTo>
                    <a:lnTo>
                      <a:pt x="19994" y="90709"/>
                    </a:lnTo>
                    <a:cubicBezTo>
                      <a:pt x="26223" y="92463"/>
                      <a:pt x="30719" y="97820"/>
                      <a:pt x="30719" y="104146"/>
                    </a:cubicBezTo>
                    <a:cubicBezTo>
                      <a:pt x="30719" y="111970"/>
                      <a:pt x="23842" y="118312"/>
                      <a:pt x="15359" y="118312"/>
                    </a:cubicBezTo>
                    <a:cubicBezTo>
                      <a:pt x="6876" y="118312"/>
                      <a:pt x="0" y="111970"/>
                      <a:pt x="0" y="104146"/>
                    </a:cubicBezTo>
                    <a:cubicBezTo>
                      <a:pt x="0" y="97648"/>
                      <a:pt x="4745" y="92171"/>
                      <a:pt x="11233" y="90564"/>
                    </a:cubicBezTo>
                    <a:lnTo>
                      <a:pt x="11233" y="29317"/>
                    </a:lnTo>
                    <a:lnTo>
                      <a:pt x="11428" y="29317"/>
                    </a:lnTo>
                    <a:cubicBezTo>
                      <a:pt x="12473" y="18446"/>
                      <a:pt x="20377" y="8677"/>
                      <a:pt x="32499" y="3582"/>
                    </a:cubicBezTo>
                    <a:cubicBezTo>
                      <a:pt x="43899" y="-1209"/>
                      <a:pt x="57462" y="-1193"/>
                      <a:pt x="68845" y="3624"/>
                    </a:cubicBezTo>
                    <a:cubicBezTo>
                      <a:pt x="80915" y="8734"/>
                      <a:pt x="88774" y="18480"/>
                      <a:pt x="89822" y="29317"/>
                    </a:cubicBezTo>
                    <a:lnTo>
                      <a:pt x="90011" y="29317"/>
                    </a:lnTo>
                    <a:lnTo>
                      <a:pt x="90011" y="48447"/>
                    </a:lnTo>
                    <a:cubicBezTo>
                      <a:pt x="94387" y="48978"/>
                      <a:pt x="98675" y="50298"/>
                      <a:pt x="102626" y="52393"/>
                    </a:cubicBezTo>
                    <a:cubicBezTo>
                      <a:pt x="113352" y="58081"/>
                      <a:pt x="119975" y="68618"/>
                      <a:pt x="120000" y="80034"/>
                    </a:cubicBezTo>
                    <a:lnTo>
                      <a:pt x="118143" y="80037"/>
                    </a:lnTo>
                    <a:lnTo>
                      <a:pt x="118143" y="96066"/>
                    </a:lnTo>
                    <a:lnTo>
                      <a:pt x="118009" y="96066"/>
                    </a:lnTo>
                    <a:cubicBezTo>
                      <a:pt x="118182" y="99215"/>
                      <a:pt x="117962" y="103546"/>
                      <a:pt x="115059" y="105060"/>
                    </a:cubicBezTo>
                    <a:cubicBezTo>
                      <a:pt x="111736" y="107521"/>
                      <a:pt x="109689" y="109025"/>
                      <a:pt x="105455" y="111587"/>
                    </a:cubicBezTo>
                    <a:lnTo>
                      <a:pt x="105548" y="111689"/>
                    </a:lnTo>
                    <a:lnTo>
                      <a:pt x="102028" y="114410"/>
                    </a:lnTo>
                    <a:cubicBezTo>
                      <a:pt x="102104" y="115708"/>
                      <a:pt x="101626" y="117016"/>
                      <a:pt x="100634" y="118077"/>
                    </a:cubicBezTo>
                    <a:cubicBezTo>
                      <a:pt x="99552" y="119235"/>
                      <a:pt x="98063" y="119879"/>
                      <a:pt x="96531" y="1199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00">
                  <a:solidFill>
                    <a:schemeClr val="dk1"/>
                  </a:solidFill>
                  <a:latin typeface="TH Sarabun New" pitchFamily="34" charset="-34"/>
                  <a:ea typeface="Arial"/>
                  <a:cs typeface="TH Sarabun New" pitchFamily="34" charset="-34"/>
                  <a:sym typeface="Arial"/>
                </a:endParaRPr>
              </a:p>
            </p:txBody>
          </p:sp>
          <p:sp>
            <p:nvSpPr>
              <p:cNvPr id="9" name="Shape 1106">
                <a:extLst>
                  <a:ext uri="{FF2B5EF4-FFF2-40B4-BE49-F238E27FC236}">
                    <a16:creationId xmlns:a16="http://schemas.microsoft.com/office/drawing/2014/main" xmlns="" id="{6829E9B2-EB0B-4BB9-A088-BE7C8E77D0B5}"/>
                  </a:ext>
                </a:extLst>
              </p:cNvPr>
              <p:cNvSpPr/>
              <p:nvPr/>
            </p:nvSpPr>
            <p:spPr>
              <a:xfrm rot="18900000">
                <a:off x="948722" y="4059853"/>
                <a:ext cx="1474477" cy="6002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660" y="50862"/>
                    </a:moveTo>
                    <a:lnTo>
                      <a:pt x="42986" y="41871"/>
                    </a:lnTo>
                    <a:lnTo>
                      <a:pt x="35629" y="50492"/>
                    </a:lnTo>
                    <a:lnTo>
                      <a:pt x="28271" y="41871"/>
                    </a:lnTo>
                    <a:lnTo>
                      <a:pt x="20597" y="50862"/>
                    </a:lnTo>
                    <a:lnTo>
                      <a:pt x="27955" y="59483"/>
                    </a:lnTo>
                    <a:lnTo>
                      <a:pt x="20597" y="68104"/>
                    </a:lnTo>
                    <a:lnTo>
                      <a:pt x="28271" y="77095"/>
                    </a:lnTo>
                    <a:lnTo>
                      <a:pt x="35629" y="68474"/>
                    </a:lnTo>
                    <a:lnTo>
                      <a:pt x="42986" y="77095"/>
                    </a:lnTo>
                    <a:lnTo>
                      <a:pt x="50660" y="68104"/>
                    </a:lnTo>
                    <a:lnTo>
                      <a:pt x="43302" y="59483"/>
                    </a:lnTo>
                    <a:close/>
                    <a:moveTo>
                      <a:pt x="119999" y="40425"/>
                    </a:moveTo>
                    <a:cubicBezTo>
                      <a:pt x="113053" y="58915"/>
                      <a:pt x="109481" y="74619"/>
                      <a:pt x="106310" y="88232"/>
                    </a:cubicBezTo>
                    <a:cubicBezTo>
                      <a:pt x="102941" y="105545"/>
                      <a:pt x="94171" y="120000"/>
                      <a:pt x="79197" y="120000"/>
                    </a:cubicBezTo>
                    <a:cubicBezTo>
                      <a:pt x="67287" y="120000"/>
                      <a:pt x="57171" y="111002"/>
                      <a:pt x="53645" y="98445"/>
                    </a:cubicBezTo>
                    <a:cubicBezTo>
                      <a:pt x="62830" y="91372"/>
                      <a:pt x="68682" y="78380"/>
                      <a:pt x="71521" y="63793"/>
                    </a:cubicBezTo>
                    <a:cubicBezTo>
                      <a:pt x="71887" y="62220"/>
                      <a:pt x="72258" y="60625"/>
                      <a:pt x="72637" y="59009"/>
                    </a:cubicBezTo>
                    <a:cubicBezTo>
                      <a:pt x="74740" y="57990"/>
                      <a:pt x="76946" y="57164"/>
                      <a:pt x="79197" y="56465"/>
                    </a:cubicBezTo>
                    <a:cubicBezTo>
                      <a:pt x="93392" y="52053"/>
                      <a:pt x="103822" y="48564"/>
                      <a:pt x="119999" y="40425"/>
                    </a:cubicBezTo>
                    <a:close/>
                    <a:moveTo>
                      <a:pt x="86396" y="0"/>
                    </a:moveTo>
                    <a:cubicBezTo>
                      <a:pt x="77559" y="23521"/>
                      <a:pt x="73015" y="43498"/>
                      <a:pt x="68981" y="60817"/>
                    </a:cubicBezTo>
                    <a:cubicBezTo>
                      <a:pt x="64695" y="82840"/>
                      <a:pt x="53539" y="101229"/>
                      <a:pt x="34490" y="101229"/>
                    </a:cubicBezTo>
                    <a:cubicBezTo>
                      <a:pt x="15442" y="101229"/>
                      <a:pt x="0" y="83136"/>
                      <a:pt x="0" y="60817"/>
                    </a:cubicBezTo>
                    <a:cubicBezTo>
                      <a:pt x="0" y="38498"/>
                      <a:pt x="16078" y="26127"/>
                      <a:pt x="34490" y="20404"/>
                    </a:cubicBezTo>
                    <a:cubicBezTo>
                      <a:pt x="52548" y="14792"/>
                      <a:pt x="65816" y="10353"/>
                      <a:pt x="8639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00">
                  <a:solidFill>
                    <a:schemeClr val="lt1"/>
                  </a:solidFill>
                  <a:latin typeface="TH Sarabun New" pitchFamily="34" charset="-34"/>
                  <a:ea typeface="Arial"/>
                  <a:cs typeface="TH Sarabun New" pitchFamily="34" charset="-34"/>
                  <a:sym typeface="Arial"/>
                </a:endParaRPr>
              </a:p>
            </p:txBody>
          </p:sp>
        </p:grpSp>
      </p:grpSp>
      <p:grpSp>
        <p:nvGrpSpPr>
          <p:cNvPr id="6" name="Group 15"/>
          <p:cNvGrpSpPr/>
          <p:nvPr/>
        </p:nvGrpSpPr>
        <p:grpSpPr>
          <a:xfrm>
            <a:off x="4000496" y="1131589"/>
            <a:ext cx="4520562" cy="1071571"/>
            <a:chOff x="1149535" y="614"/>
            <a:chExt cx="3779506" cy="790218"/>
          </a:xfrm>
        </p:grpSpPr>
        <p:sp>
          <p:nvSpPr>
            <p:cNvPr id="17" name="Pentagon 16"/>
            <p:cNvSpPr/>
            <p:nvPr/>
          </p:nvSpPr>
          <p:spPr>
            <a:xfrm rot="10800000">
              <a:off x="1149535" y="614"/>
              <a:ext cx="3779506" cy="790218"/>
            </a:xfrm>
            <a:prstGeom prst="homePlate">
              <a:avLst/>
            </a:prstGeom>
            <a:solidFill>
              <a:srgbClr val="91DFC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Pentagon 4"/>
            <p:cNvSpPr/>
            <p:nvPr/>
          </p:nvSpPr>
          <p:spPr>
            <a:xfrm>
              <a:off x="1345411" y="53716"/>
              <a:ext cx="3581952" cy="6848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8464" tIns="125730" rIns="234696" bIns="125730" numCol="1" spcCol="1270" anchor="ctr" anchorCtr="0">
              <a:noAutofit/>
            </a:bodyPr>
            <a:lstStyle/>
            <a:p>
              <a:pPr lvl="0" defTabSz="1466850">
                <a:spcBef>
                  <a:spcPct val="0"/>
                </a:spcBef>
                <a:spcAft>
                  <a:spcPct val="35000"/>
                </a:spcAft>
              </a:pPr>
              <a:r>
                <a:rPr lang="th-TH" sz="1800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ติดตั้งเครื่องสแกนอุณหภูมิร่างกาย, การเว้นระยะห่าง,</a:t>
              </a:r>
              <a:br>
                <a:rPr lang="th-TH" sz="1800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1800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การติดตั้งฉากกัน, ใส่หน้ากากอนามัย, การทำความสะอาดพื้นที่ และอุปกรณ์บริจาคโลหิต</a:t>
              </a:r>
              <a:endParaRPr lang="en-US" sz="1800" dirty="0" smtClean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4072504" y="2283717"/>
            <a:ext cx="4525629" cy="1144718"/>
            <a:chOff x="1104594" y="-53328"/>
            <a:chExt cx="3824447" cy="844160"/>
          </a:xfrm>
        </p:grpSpPr>
        <p:sp>
          <p:nvSpPr>
            <p:cNvPr id="20" name="Pentagon 19"/>
            <p:cNvSpPr/>
            <p:nvPr/>
          </p:nvSpPr>
          <p:spPr>
            <a:xfrm rot="10800000">
              <a:off x="1104594" y="614"/>
              <a:ext cx="3779506" cy="790218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Pentagon 4"/>
            <p:cNvSpPr/>
            <p:nvPr/>
          </p:nvSpPr>
          <p:spPr>
            <a:xfrm>
              <a:off x="1347089" y="-53328"/>
              <a:ext cx="3581952" cy="7902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8464" tIns="125730" rIns="234696" bIns="125730" numCol="1" spcCol="1270" anchor="ctr" anchorCtr="0">
              <a:noAutofit/>
            </a:bodyPr>
            <a:lstStyle/>
            <a:p>
              <a:pPr lvl="0" defTabSz="1466850">
                <a:spcBef>
                  <a:spcPct val="0"/>
                </a:spcBef>
                <a:spcAft>
                  <a:spcPct val="35000"/>
                </a:spcAft>
              </a:pPr>
              <a:r>
                <a:rPr lang="th-TH" sz="1800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ให้ความรู้ผ่าน</a:t>
              </a:r>
              <a:r>
                <a:rPr lang="en-US" sz="1800" dirty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en-US" sz="1800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Social media</a:t>
              </a:r>
              <a:r>
                <a:rPr lang="en-US" sz="1800" dirty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en-US" sz="1800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1800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เช่น แบนเนอร์มาตรการ      การถ่ายทอดโรคติดเชื้อ </a:t>
              </a:r>
              <a:r>
                <a:rPr lang="en-US" sz="1800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COVID-19 </a:t>
              </a:r>
              <a:r>
                <a:rPr lang="th-TH" sz="1800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ทางกระแสโลหิต</a:t>
              </a:r>
              <a:endParaRPr lang="en-US" sz="1800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1" name="Group 21"/>
          <p:cNvGrpSpPr/>
          <p:nvPr/>
        </p:nvGrpSpPr>
        <p:grpSpPr>
          <a:xfrm>
            <a:off x="4072504" y="3588411"/>
            <a:ext cx="4472448" cy="1071570"/>
            <a:chOff x="1149535" y="614"/>
            <a:chExt cx="3779506" cy="790218"/>
          </a:xfrm>
        </p:grpSpPr>
        <p:sp>
          <p:nvSpPr>
            <p:cNvPr id="23" name="Pentagon 22"/>
            <p:cNvSpPr/>
            <p:nvPr/>
          </p:nvSpPr>
          <p:spPr>
            <a:xfrm rot="10800000">
              <a:off x="1149535" y="614"/>
              <a:ext cx="3779506" cy="790218"/>
            </a:xfrm>
            <a:prstGeom prst="homePlate">
              <a:avLst/>
            </a:prstGeom>
            <a:solidFill>
              <a:srgbClr val="91DFC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entagon 4"/>
            <p:cNvSpPr/>
            <p:nvPr/>
          </p:nvSpPr>
          <p:spPr>
            <a:xfrm>
              <a:off x="1347089" y="614"/>
              <a:ext cx="3581952" cy="7902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8464" tIns="125730" rIns="234696" bIns="125730" numCol="1" spcCol="1270" anchor="ctr" anchorCtr="0">
              <a:noAutofit/>
            </a:bodyPr>
            <a:lstStyle/>
            <a:p>
              <a:pPr lvl="0" defTabSz="1466850">
                <a:spcBef>
                  <a:spcPct val="0"/>
                </a:spcBef>
                <a:spcAft>
                  <a:spcPct val="35000"/>
                </a:spcAft>
              </a:pPr>
              <a:r>
                <a:rPr lang="th-TH" sz="1800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สร้างความตระหนักผ่านสื่อ </a:t>
              </a:r>
              <a:r>
                <a:rPr lang="en-US" sz="1800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Social Media </a:t>
              </a:r>
              <a:r>
                <a:rPr lang="th-TH" sz="1800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เช่น การรณรงค์บริการโลหิตในภาวะวิกฤติ </a:t>
              </a:r>
              <a:r>
                <a:rPr lang="en-US" sz="1800" dirty="0" smtClean="0">
                  <a:solidFill>
                    <a:schemeClr val="tx1"/>
                  </a:solidFill>
                  <a:latin typeface="TH Sarabun New" pitchFamily="34" charset="-34"/>
                  <a:cs typeface="TH Sarabun New" pitchFamily="34" charset="-34"/>
                </a:rPr>
                <a:t>COVID-19 </a:t>
              </a:r>
              <a:endParaRPr lang="en-US" sz="1800" dirty="0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>
          <a:xfrm flipH="1">
            <a:off x="251520" y="844762"/>
            <a:ext cx="8640960" cy="0"/>
          </a:xfrm>
          <a:prstGeom prst="line">
            <a:avLst/>
          </a:prstGeom>
          <a:ln w="76200" cap="sq" cmpd="thickThin">
            <a:solidFill>
              <a:schemeClr val="tx2">
                <a:lumMod val="60000"/>
                <a:lumOff val="4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7983451" y="176099"/>
            <a:ext cx="981037" cy="923736"/>
            <a:chOff x="5226281" y="1959521"/>
            <a:chExt cx="1440162" cy="1440158"/>
          </a:xfrm>
        </p:grpSpPr>
        <p:sp>
          <p:nvSpPr>
            <p:cNvPr id="13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5226283" y="1959519"/>
              <a:ext cx="1440158" cy="144016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5344635" y="2081192"/>
              <a:ext cx="1200132" cy="1200135"/>
            </a:xfrm>
            <a:prstGeom prst="ellipse">
              <a:avLst/>
            </a:prstGeom>
            <a:solidFill>
              <a:srgbClr val="5CD0A9"/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ound Same Side Corner Rectangle 11">
              <a:extLst>
                <a:ext uri="{FF2B5EF4-FFF2-40B4-BE49-F238E27FC236}">
                  <a16:creationId xmlns:a16="http://schemas.microsoft.com/office/drawing/2014/main" xmlns="" id="{AC3664ED-1315-4CDA-9D5B-9BB4F105C82A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5580855" y="2392469"/>
              <a:ext cx="783351" cy="665306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345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9A262D8-E25F-4E1C-9788-FCDD05524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087114"/>
            <a:ext cx="2705496" cy="18753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A3C6BCC-1E44-4A1A-A7CD-C952D70E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76" y="130324"/>
            <a:ext cx="8401080" cy="857250"/>
          </a:xfrm>
        </p:spPr>
        <p:txBody>
          <a:bodyPr>
            <a:noAutofit/>
          </a:bodyPr>
          <a:lstStyle/>
          <a:p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การสร้างความเชื่อมั่น</a:t>
            </a:r>
            <a:endParaRPr lang="th-TH" sz="36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421658B-BD2D-4958-BBEE-0714B05C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68B8A-C5B0-4F18-9811-51378421A702}" type="slidenum">
              <a:rPr lang="th-TH" smtClean="0"/>
              <a:pPr/>
              <a:t>11</a:t>
            </a:fld>
            <a:endParaRPr lang="th-TH"/>
          </a:p>
        </p:txBody>
      </p:sp>
      <p:sp>
        <p:nvSpPr>
          <p:cNvPr id="11" name="Pentagon 4"/>
          <p:cNvSpPr/>
          <p:nvPr/>
        </p:nvSpPr>
        <p:spPr>
          <a:xfrm>
            <a:off x="4500562" y="714362"/>
            <a:ext cx="4284273" cy="79183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48464" tIns="125730" rIns="234696" bIns="125730" numCol="1" spcCol="1270" anchor="ctr" anchorCtr="0">
            <a:noAutofit/>
          </a:bodyPr>
          <a:lstStyle/>
          <a:p>
            <a:pPr lvl="0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C81F696-3108-714B-8D64-0E063BF4A877}"/>
              </a:ext>
            </a:extLst>
          </p:cNvPr>
          <p:cNvCxnSpPr/>
          <p:nvPr/>
        </p:nvCxnSpPr>
        <p:spPr>
          <a:xfrm flipH="1">
            <a:off x="251520" y="865870"/>
            <a:ext cx="8640960" cy="0"/>
          </a:xfrm>
          <a:prstGeom prst="line">
            <a:avLst/>
          </a:prstGeom>
          <a:ln w="76200" cap="sq" cmpd="thickThin">
            <a:solidFill>
              <a:schemeClr val="tx2">
                <a:lumMod val="60000"/>
                <a:lumOff val="4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5" t="11477" r="18576" b="29454"/>
          <a:stretch/>
        </p:blipFill>
        <p:spPr>
          <a:xfrm>
            <a:off x="467544" y="1159188"/>
            <a:ext cx="2804436" cy="18534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2"/>
          <a:stretch/>
        </p:blipFill>
        <p:spPr>
          <a:xfrm>
            <a:off x="3446093" y="1172390"/>
            <a:ext cx="2692549" cy="1853440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087114"/>
            <a:ext cx="2876588" cy="1864045"/>
          </a:xfrm>
          <a:prstGeom prst="rect">
            <a:avLst/>
          </a:prstGeom>
          <a:effectLst/>
        </p:spPr>
      </p:pic>
      <p:pic>
        <p:nvPicPr>
          <p:cNvPr id="2050" name="Picture 2" descr="อาจเป็นรูปภาพของ หนึ่งคนขึ้นไป, ผู้คนกำลังเดิน, ผู้คนกำลังยืน และสถานที่ในร่ม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3"/>
          <a:stretch/>
        </p:blipFill>
        <p:spPr bwMode="auto">
          <a:xfrm>
            <a:off x="6210226" y="1172390"/>
            <a:ext cx="2479568" cy="183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อาจเป็นรูปภาพของ 2 คน และผู้คนกำลังยืน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4" b="8725"/>
          <a:stretch/>
        </p:blipFill>
        <p:spPr bwMode="auto">
          <a:xfrm>
            <a:off x="395536" y="3073922"/>
            <a:ext cx="2530280" cy="187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81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01 PPT นำเสนออนุประชาสัมพันธ์ ชุดที่ 31 ครั้งที่ 1\S__1920533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936" y="1228356"/>
            <a:ext cx="1972119" cy="2767886"/>
          </a:xfrm>
          <a:prstGeom prst="rect">
            <a:avLst/>
          </a:prstGeom>
          <a:noFill/>
        </p:spPr>
      </p:pic>
      <p:pic>
        <p:nvPicPr>
          <p:cNvPr id="2051" name="Picture 3" descr="E:\01 PPT นำเสนออนุประชาสัมพันธ์ ชุดที่ 31 ครั้งที่ 1\193229.jpg"/>
          <p:cNvPicPr>
            <a:picLocks noChangeAspect="1" noChangeArrowheads="1"/>
          </p:cNvPicPr>
          <p:nvPr/>
        </p:nvPicPr>
        <p:blipFill>
          <a:blip r:embed="rId3"/>
          <a:srcRect t="1923" r="1923"/>
          <a:stretch>
            <a:fillRect/>
          </a:stretch>
        </p:blipFill>
        <p:spPr bwMode="auto">
          <a:xfrm>
            <a:off x="6124594" y="1244025"/>
            <a:ext cx="2767886" cy="2767886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การให้ความรู้</a:t>
            </a:r>
            <a:endParaRPr lang="th-TH" sz="3600" b="1" dirty="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7" name="Straight Connector 12"/>
          <p:cNvCxnSpPr/>
          <p:nvPr/>
        </p:nvCxnSpPr>
        <p:spPr>
          <a:xfrm flipH="1">
            <a:off x="323528" y="735546"/>
            <a:ext cx="8640960" cy="0"/>
          </a:xfrm>
          <a:prstGeom prst="line">
            <a:avLst/>
          </a:prstGeom>
          <a:ln w="76200" cap="sq" cmpd="thickThin">
            <a:solidFill>
              <a:schemeClr val="tx2">
                <a:lumMod val="60000"/>
                <a:lumOff val="4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399" t="3129" r="4966" b="6139"/>
          <a:stretch/>
        </p:blipFill>
        <p:spPr>
          <a:xfrm>
            <a:off x="576269" y="1419622"/>
            <a:ext cx="2843603" cy="1601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37714" y="3340658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รายการให้ความรู้ </a:t>
            </a:r>
            <a:r>
              <a:rPr lang="en-US" b="1" dirty="0" smtClean="0">
                <a:latin typeface="TH Sarabun New" pitchFamily="34" charset="-34"/>
                <a:cs typeface="TH Sarabun New" pitchFamily="34" charset="-34"/>
              </a:rPr>
              <a:t>Give </a:t>
            </a:r>
            <a:r>
              <a:rPr lang="en-US" b="1" dirty="0">
                <a:latin typeface="TH Sarabun New" pitchFamily="34" charset="-34"/>
                <a:cs typeface="TH Sarabun New" pitchFamily="34" charset="-34"/>
              </a:rPr>
              <a:t>Blood </a:t>
            </a:r>
            <a:r>
              <a:rPr lang="en-US" b="1" dirty="0" smtClean="0">
                <a:latin typeface="TH Sarabun New" pitchFamily="34" charset="-34"/>
                <a:cs typeface="TH Sarabun New" pitchFamily="34" charset="-34"/>
              </a:rPr>
              <a:t>Talk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7719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857250"/>
          </a:xfrm>
        </p:spPr>
        <p:txBody>
          <a:bodyPr>
            <a:noAutofit/>
          </a:bodyPr>
          <a:lstStyle/>
          <a:p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การสร้างความ</a:t>
            </a: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ตระหนัก</a:t>
            </a:r>
            <a:endParaRPr lang="th-TH" sz="3600" b="1" dirty="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23528" y="814400"/>
            <a:ext cx="8640960" cy="0"/>
          </a:xfrm>
          <a:prstGeom prst="line">
            <a:avLst/>
          </a:prstGeom>
          <a:ln w="76200" cap="sq" cmpd="thickThin">
            <a:solidFill>
              <a:schemeClr val="tx2">
                <a:lumMod val="60000"/>
                <a:lumOff val="4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60032" y="4731995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National Blood Centre, Thai Red Cross Society</a:t>
            </a:r>
            <a:endParaRPr lang="th-TH" sz="1400" b="1" dirty="0">
              <a:solidFill>
                <a:prstClr val="black">
                  <a:lumMod val="65000"/>
                  <a:lumOff val="35000"/>
                </a:prst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3" descr="D:\My Job\Logo NBC-re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21" y="4651647"/>
            <a:ext cx="238741" cy="34308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06" y="1034096"/>
            <a:ext cx="1992074" cy="2396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93151"/>
            <a:ext cx="1594937" cy="1063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2" r="14608"/>
          <a:stretch/>
        </p:blipFill>
        <p:spPr>
          <a:xfrm>
            <a:off x="4955162" y="1006495"/>
            <a:ext cx="1571815" cy="114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t="15400" r="456" b="7601"/>
          <a:stretch/>
        </p:blipFill>
        <p:spPr>
          <a:xfrm>
            <a:off x="6679908" y="3541634"/>
            <a:ext cx="1933007" cy="106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" r="12655"/>
          <a:stretch/>
        </p:blipFill>
        <p:spPr>
          <a:xfrm>
            <a:off x="4932040" y="3471104"/>
            <a:ext cx="1594937" cy="1137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0" y="2968813"/>
            <a:ext cx="1606013" cy="1606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31590"/>
            <a:ext cx="2457470" cy="3443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9" y="1140887"/>
            <a:ext cx="1606384" cy="1606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342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49E1370D-C2F4-4894-8BA0-AEFA4BA6DD6A}"/>
              </a:ext>
            </a:extLst>
          </p:cNvPr>
          <p:cNvSpPr txBox="1">
            <a:spLocks/>
          </p:cNvSpPr>
          <p:nvPr/>
        </p:nvSpPr>
        <p:spPr>
          <a:xfrm>
            <a:off x="827584" y="58316"/>
            <a:ext cx="7586211" cy="85725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การสร้างความ</a:t>
            </a: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ตระหนัก </a:t>
            </a:r>
            <a:r>
              <a:rPr lang="en-US" sz="3600" b="1" dirty="0" smtClean="0"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จอโฆษณาดิจิทัล</a:t>
            </a:r>
            <a:endParaRPr lang="th-TH" sz="36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D882AF0-BF3E-473E-A820-D6C711DD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68B8A-C5B0-4F18-9811-51378421A702}" type="slidenum">
              <a:rPr lang="th-TH" smtClean="0"/>
              <a:pPr/>
              <a:t>14</a:t>
            </a:fld>
            <a:endParaRPr lang="th-T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90D21A-0F63-9747-BFA1-EB17D88B1745}"/>
              </a:ext>
            </a:extLst>
          </p:cNvPr>
          <p:cNvSpPr txBox="1"/>
          <p:nvPr/>
        </p:nvSpPr>
        <p:spPr>
          <a:xfrm>
            <a:off x="4860032" y="478425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National Blood Centre, Thai Red Cross Society</a:t>
            </a:r>
            <a:endParaRPr lang="th-TH" sz="1400" b="1" dirty="0">
              <a:solidFill>
                <a:prstClr val="black">
                  <a:lumMod val="65000"/>
                  <a:lumOff val="35000"/>
                </a:prst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3" descr="D:\My Job\Logo NBC-resize.jpg">
            <a:extLst>
              <a:ext uri="{FF2B5EF4-FFF2-40B4-BE49-F238E27FC236}">
                <a16:creationId xmlns:a16="http://schemas.microsoft.com/office/drawing/2014/main" xmlns="" id="{446012D9-95C9-634B-B10D-EB235220F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21" y="4703905"/>
            <a:ext cx="238741" cy="343085"/>
          </a:xfrm>
          <a:prstGeom prst="rect">
            <a:avLst/>
          </a:prstGeom>
          <a:noFill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19B2C47-6CEB-214A-AEED-2A73FEE16320}"/>
              </a:ext>
            </a:extLst>
          </p:cNvPr>
          <p:cNvCxnSpPr/>
          <p:nvPr/>
        </p:nvCxnSpPr>
        <p:spPr>
          <a:xfrm flipH="1">
            <a:off x="251520" y="855696"/>
            <a:ext cx="8640960" cy="0"/>
          </a:xfrm>
          <a:prstGeom prst="line">
            <a:avLst/>
          </a:prstGeom>
          <a:ln w="76200" cap="sq" cmpd="thickThin">
            <a:solidFill>
              <a:schemeClr val="tx2">
                <a:lumMod val="60000"/>
                <a:lumOff val="4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8000" r="8000" b="9401"/>
          <a:stretch/>
        </p:blipFill>
        <p:spPr>
          <a:xfrm>
            <a:off x="3330064" y="1131589"/>
            <a:ext cx="2483871" cy="1831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9" r="45517" b="28961"/>
          <a:stretch/>
        </p:blipFill>
        <p:spPr>
          <a:xfrm>
            <a:off x="382026" y="1131590"/>
            <a:ext cx="2782703" cy="1831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1" t="9401" r="41244" b="37399"/>
          <a:stretch/>
        </p:blipFill>
        <p:spPr>
          <a:xfrm>
            <a:off x="5940152" y="1131590"/>
            <a:ext cx="2623010" cy="1845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C:\Users\REG55_7\Desktop\kjh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595" y="3127620"/>
            <a:ext cx="2843850" cy="147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REG55_7\Desktop\h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91" y="3108076"/>
            <a:ext cx="2835990" cy="149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REG55_7\Desktop\jhkj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22" y="3137894"/>
            <a:ext cx="2871750" cy="150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323528" y="987574"/>
            <a:ext cx="8640960" cy="0"/>
          </a:xfrm>
          <a:prstGeom prst="line">
            <a:avLst/>
          </a:prstGeom>
          <a:ln w="76200" cap="sq" cmpd="thickThin">
            <a:solidFill>
              <a:schemeClr val="tx2">
                <a:lumMod val="60000"/>
                <a:lumOff val="4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31590"/>
            <a:ext cx="388843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 rot="19951539">
            <a:off x="173758" y="470064"/>
            <a:ext cx="1080511" cy="1017399"/>
            <a:chOff x="5226281" y="1959521"/>
            <a:chExt cx="1440162" cy="1440158"/>
          </a:xfrm>
        </p:grpSpPr>
        <p:sp>
          <p:nvSpPr>
            <p:cNvPr id="4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5226283" y="1959519"/>
              <a:ext cx="1440158" cy="144016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bg1">
                  <a:lumMod val="50000"/>
                </a:schemeClr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5344635" y="2081192"/>
              <a:ext cx="1200132" cy="1200135"/>
            </a:xfrm>
            <a:prstGeom prst="ellipse">
              <a:avLst/>
            </a:prstGeom>
            <a:solidFill>
              <a:srgbClr val="FF0000"/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Round Same Side Corner Rectangle 11">
              <a:extLst>
                <a:ext uri="{FF2B5EF4-FFF2-40B4-BE49-F238E27FC236}">
                  <a16:creationId xmlns:a16="http://schemas.microsoft.com/office/drawing/2014/main" xmlns="" id="{AC3664ED-1315-4CDA-9D5B-9BB4F105C82A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5580855" y="2392469"/>
              <a:ext cx="783351" cy="665306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54180" y="390108"/>
            <a:ext cx="7797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บริจาค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โลหิต มั่นใจ ปลอดภัย เราจะฝ่าวิกฤติ </a:t>
            </a:r>
            <a:r>
              <a:rPr lang="en-US" sz="3200" b="1" dirty="0" smtClean="0">
                <a:latin typeface="TH Sarabun New" pitchFamily="34" charset="-34"/>
                <a:cs typeface="TH Sarabun New" pitchFamily="34" charset="-34"/>
              </a:rPr>
              <a:t>COVID-19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ไปด้วยกัน  </a:t>
            </a:r>
            <a:endParaRPr lang="th-TH" sz="3200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980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2" descr="thankyou_z6mdC7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4650" b="12076"/>
          <a:stretch/>
        </p:blipFill>
        <p:spPr bwMode="auto">
          <a:xfrm>
            <a:off x="2119000" y="2493818"/>
            <a:ext cx="5114302" cy="252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099" y="319520"/>
            <a:ext cx="1547678" cy="272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6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BC\Desktop\06052021_สถิติรับโลหิต_v1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0538"/>
            <a:ext cx="9036496" cy="518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8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723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6844341"/>
              </p:ext>
            </p:extLst>
          </p:nvPr>
        </p:nvGraphicFramePr>
        <p:xfrm>
          <a:off x="179513" y="184245"/>
          <a:ext cx="8874034" cy="4243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/>
          <p:cNvSpPr/>
          <p:nvPr/>
        </p:nvSpPr>
        <p:spPr>
          <a:xfrm>
            <a:off x="428625" y="4427935"/>
            <a:ext cx="8510588" cy="74635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 sz="900" b="0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th-TH" sz="1100" b="1" u="sng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หมายเหตุ </a:t>
            </a:r>
            <a:r>
              <a:rPr lang="en-US" sz="1100" b="1" u="sng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endParaRPr lang="th-TH" sz="1100" b="1" cap="all" dirty="0">
              <a:solidFill>
                <a:schemeClr val="bg2">
                  <a:lumMod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defRPr sz="900" b="0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th-TH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จำนวนโลหิตบริจาคของศูนย์บริการโลหิตแห่งชาติ </a:t>
            </a:r>
            <a:r>
              <a:rPr lang="th-TH" sz="1100" b="1" u="sng" cap="all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เป็นการรวมจำนวนโลหิตบริจาคของศูนย์บริการโลหิตแห่งชาติ ภาคบริการโลหิตแห่งชาติทั้ง 12 แห่ง และงานบริการโลหิตสถานีกาชาดหัวหินเฉลิมพระเกียรติ</a:t>
            </a:r>
          </a:p>
          <a:p>
            <a:pPr>
              <a:defRPr sz="900" b="0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th-TH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จำนวนโลหิตส่งตรวจของโรงพยาบาลต่างๆ อาจมีการเปลี่ยนแปลงได้ เนื่องจากโรงพยาบาลส่งตรวจไม่ตรงตามวันที่ได้รับบริจาคโลหิต</a:t>
            </a:r>
          </a:p>
          <a:p>
            <a:pPr>
              <a:defRPr sz="900" b="0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 </a:t>
            </a:r>
            <a:r>
              <a:rPr lang="th-TH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วันที่ในกรอบสีแดงคือ วันเสาร์ อาทิตย์และวันหยุดนักขัตฤกษ์ </a:t>
            </a:r>
            <a:r>
              <a:rPr lang="en-US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4. </a:t>
            </a:r>
            <a:r>
              <a:rPr lang="th-TH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รวบรวมข้อมูล ณ วันที่ </a:t>
            </a:r>
            <a:r>
              <a:rPr lang="en-US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 </a:t>
            </a:r>
            <a:r>
              <a:rPr lang="th-TH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พฤษภาคม พ.ศ. </a:t>
            </a:r>
            <a:r>
              <a:rPr lang="en-US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2564</a:t>
            </a:r>
            <a:endParaRPr lang="th-TH" sz="1100" b="1" cap="all" dirty="0">
              <a:solidFill>
                <a:schemeClr val="bg2">
                  <a:lumMod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3945" y="3939902"/>
            <a:ext cx="449535" cy="4997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5" name="Rectangle 14"/>
          <p:cNvSpPr/>
          <p:nvPr/>
        </p:nvSpPr>
        <p:spPr>
          <a:xfrm>
            <a:off x="6571622" y="3948637"/>
            <a:ext cx="538601" cy="4997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11" name="Rectangle 10"/>
          <p:cNvSpPr/>
          <p:nvPr/>
        </p:nvSpPr>
        <p:spPr>
          <a:xfrm>
            <a:off x="2740316" y="3939902"/>
            <a:ext cx="1594873" cy="4880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4661362" y="3939903"/>
            <a:ext cx="476714" cy="4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6410525" y="555526"/>
            <a:ext cx="2535674" cy="438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th-TH" sz="12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ศูนย์บริการโลหิตแห่งชาติ จัดหาโลหิตได้  </a:t>
            </a:r>
            <a:r>
              <a:rPr lang="en-US" sz="12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=</a:t>
            </a:r>
            <a:r>
              <a:rPr lang="th-TH" sz="12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50.90 </a:t>
            </a:r>
            <a:r>
              <a:rPr lang="en-US" sz="12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%</a:t>
            </a:r>
            <a:r>
              <a:rPr lang="th-TH" sz="12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2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2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โรงพยาบาลต่าง ๆ         จัดหาโลหิตได้  </a:t>
            </a:r>
            <a:r>
              <a:rPr lang="en-US" sz="12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=</a:t>
            </a:r>
            <a:r>
              <a:rPr lang="th-TH" sz="12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49.09 </a:t>
            </a:r>
            <a:r>
              <a:rPr lang="en-US" sz="12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%</a:t>
            </a:r>
            <a:endParaRPr lang="th-TH" sz="1200" b="1" dirty="0">
              <a:solidFill>
                <a:srgbClr val="00206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3DDB50-6EBC-4EE6-B5A6-7AE825FBF22E}"/>
              </a:ext>
            </a:extLst>
          </p:cNvPr>
          <p:cNvSpPr/>
          <p:nvPr/>
        </p:nvSpPr>
        <p:spPr>
          <a:xfrm>
            <a:off x="8543769" y="3939903"/>
            <a:ext cx="420719" cy="5113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3939903"/>
            <a:ext cx="187469" cy="49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3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723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702848"/>
              </p:ext>
            </p:extLst>
          </p:nvPr>
        </p:nvGraphicFramePr>
        <p:xfrm>
          <a:off x="323529" y="184245"/>
          <a:ext cx="8820472" cy="4243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/>
          <p:cNvSpPr/>
          <p:nvPr/>
        </p:nvSpPr>
        <p:spPr>
          <a:xfrm>
            <a:off x="428625" y="4427935"/>
            <a:ext cx="8510588" cy="74635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 sz="900" b="0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th-TH" sz="1100" b="1" u="sng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หมายเหตุ </a:t>
            </a:r>
            <a:r>
              <a:rPr lang="en-US" sz="1100" b="1" u="sng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endParaRPr lang="th-TH" sz="1100" b="1" cap="all" dirty="0">
              <a:solidFill>
                <a:schemeClr val="bg2">
                  <a:lumMod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defRPr sz="900" b="0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th-TH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จำนวนโลหิตบริจาคของศูนย์บริการโลหิตแห่งชาติ </a:t>
            </a:r>
            <a:r>
              <a:rPr lang="th-TH" sz="1100" b="1" u="sng" cap="all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เป็นการรวมจำนวนโลหิตบริจาคของศูนย์บริการโลหิตแห่งชาติ ภาคบริการโลหิตแห่งชาติทั้ง 12 แห่ง และงานบริการโลหิตสถานีกาชาดหัวหินเฉลิมพระเกียรติ</a:t>
            </a:r>
          </a:p>
          <a:p>
            <a:pPr>
              <a:defRPr sz="900" b="0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th-TH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จำนวนโลหิตส่งตรวจของโรงพยาบาลต่างๆ อาจมีการเปลี่ยนแปลงได้ เนื่องจากโรงพยาบาลส่งตรวจไม่ตรงตามวันที่ได้รับบริจาคโลหิต</a:t>
            </a:r>
          </a:p>
          <a:p>
            <a:pPr>
              <a:defRPr sz="900" b="0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 </a:t>
            </a:r>
            <a:r>
              <a:rPr lang="th-TH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วันที่ในกรอบสีแดงคือ วันเสาร์ อาทิตย์และวันหยุดนักขัตฤกษ์ </a:t>
            </a:r>
            <a:r>
              <a:rPr lang="en-US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4. </a:t>
            </a:r>
            <a:r>
              <a:rPr lang="th-TH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รวบรวมข้อมูล ณ วันที่ 3 พฤษภาคม พ.ศ. </a:t>
            </a:r>
            <a:r>
              <a:rPr lang="en-US" sz="1100" b="1" cap="all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2564</a:t>
            </a:r>
            <a:endParaRPr lang="th-TH" sz="1100" b="1" cap="all" dirty="0">
              <a:solidFill>
                <a:schemeClr val="bg2">
                  <a:lumMod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7447" y="3954475"/>
            <a:ext cx="476201" cy="4171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2843808" y="3949469"/>
            <a:ext cx="1584176" cy="4784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4733889" y="3939902"/>
            <a:ext cx="492691" cy="5011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3" name="กล่องข้อความ 2">
            <a:extLst>
              <a:ext uri="{FF2B5EF4-FFF2-40B4-BE49-F238E27FC236}">
                <a16:creationId xmlns:a16="http://schemas.microsoft.com/office/drawing/2014/main" xmlns="" id="{E03E9B5C-00E3-4E06-AB21-32677AB8F422}"/>
              </a:ext>
            </a:extLst>
          </p:cNvPr>
          <p:cNvSpPr txBox="1"/>
          <p:nvPr/>
        </p:nvSpPr>
        <p:spPr>
          <a:xfrm>
            <a:off x="6290362" y="637960"/>
            <a:ext cx="2661081" cy="438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th-TH" sz="1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ศูนย์บริการโลหิตแห่งชาติ   จัดหาโลหิตได้ </a:t>
            </a:r>
            <a:r>
              <a:rPr lang="en-US" sz="1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=</a:t>
            </a:r>
            <a:r>
              <a:rPr lang="th-TH" sz="1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60.71 %</a:t>
            </a:r>
            <a:r>
              <a:rPr lang="th-TH" sz="1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ภาคบริการโลหิตแห่งชาติ ฯ จัดหาโลหิตได้  </a:t>
            </a:r>
            <a:r>
              <a:rPr lang="en-US" sz="1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=</a:t>
            </a:r>
            <a:r>
              <a:rPr lang="th-TH" sz="1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39.28 %</a:t>
            </a:r>
            <a:endParaRPr lang="th-TH" sz="1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520" y="3944598"/>
            <a:ext cx="233192" cy="431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9443" y="3954475"/>
            <a:ext cx="479061" cy="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3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723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40892"/>
              </p:ext>
            </p:extLst>
          </p:nvPr>
        </p:nvGraphicFramePr>
        <p:xfrm>
          <a:off x="202014" y="221528"/>
          <a:ext cx="8788154" cy="4336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tangle 18"/>
          <p:cNvSpPr/>
          <p:nvPr/>
        </p:nvSpPr>
        <p:spPr>
          <a:xfrm>
            <a:off x="930349" y="3970164"/>
            <a:ext cx="482799" cy="2832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4482747" y="3986067"/>
            <a:ext cx="510737" cy="2995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9222" name="TextBox 23"/>
          <p:cNvSpPr txBox="1">
            <a:spLocks noChangeArrowheads="1"/>
          </p:cNvSpPr>
          <p:nvPr/>
        </p:nvSpPr>
        <p:spPr bwMode="auto">
          <a:xfrm>
            <a:off x="586383" y="809424"/>
            <a:ext cx="486966" cy="23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th-TH" altLang="th-TH" sz="1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</a:t>
            </a:r>
          </a:p>
        </p:txBody>
      </p:sp>
      <p:sp>
        <p:nvSpPr>
          <p:cNvPr id="9223" name="Rectangle 1"/>
          <p:cNvSpPr>
            <a:spLocks noChangeArrowheads="1"/>
          </p:cNvSpPr>
          <p:nvPr/>
        </p:nvSpPr>
        <p:spPr bwMode="auto">
          <a:xfrm>
            <a:off x="7650960" y="737986"/>
            <a:ext cx="1316707" cy="23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/>
            <a:r>
              <a:rPr lang="en-US" altLang="th-TH" sz="1100" b="1" dirty="0">
                <a:solidFill>
                  <a:srgbClr val="59595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% </a:t>
            </a:r>
            <a:r>
              <a:rPr lang="th-TH" altLang="th-TH" sz="1100" b="1" dirty="0">
                <a:solidFill>
                  <a:srgbClr val="59595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ที่จ่ายได้เทียบกับการขอเบิก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78935" y="3961165"/>
            <a:ext cx="228769" cy="3012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th-TH" dirty="0"/>
          </a:p>
        </p:txBody>
      </p:sp>
      <p:sp>
        <p:nvSpPr>
          <p:cNvPr id="13" name="Rectangle 12"/>
          <p:cNvSpPr/>
          <p:nvPr/>
        </p:nvSpPr>
        <p:spPr>
          <a:xfrm>
            <a:off x="510779" y="4527948"/>
            <a:ext cx="6332934" cy="5770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 sz="900" b="0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th-TH" sz="1100" b="1" u="sng" cap="all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หมายเหตุ </a:t>
            </a:r>
            <a:r>
              <a:rPr lang="en-US" sz="1100" b="1" u="sng" cap="all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r>
              <a:rPr lang="th-TH" sz="1100" b="1" cap="all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100" b="1" cap="all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100" b="1" cap="all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</a:t>
            </a:r>
            <a:r>
              <a:rPr lang="th-TH" sz="1100" b="1" cap="all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วันที่ในกรอบสีแดงคือ วันเสาร์ อาทิตย์และวันหยุดนักขัตฤกษ์</a:t>
            </a:r>
            <a:br>
              <a:rPr lang="th-TH" sz="1100" b="1" cap="all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100" b="1" cap="all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</a:t>
            </a:r>
            <a:r>
              <a:rPr lang="th-TH" sz="1100" b="1" cap="all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รวบรวมข้อมูล ณ วันที่ 3 พฤษภาคม พ.ศ. </a:t>
            </a:r>
            <a:r>
              <a:rPr lang="en-US" sz="1100" b="1" cap="all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2564</a:t>
            </a:r>
            <a:endParaRPr lang="th-TH" sz="1100" b="1" cap="all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8960" y="3973111"/>
            <a:ext cx="1470188" cy="2954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F362C26-368D-4F32-886F-0A66D60001F9}"/>
              </a:ext>
            </a:extLst>
          </p:cNvPr>
          <p:cNvSpPr/>
          <p:nvPr/>
        </p:nvSpPr>
        <p:spPr>
          <a:xfrm>
            <a:off x="6228184" y="3991439"/>
            <a:ext cx="477441" cy="3006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18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" y="-28574"/>
            <a:ext cx="9108969" cy="512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79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58316"/>
            <a:ext cx="8338566" cy="857250"/>
          </a:xfrm>
        </p:spPr>
        <p:txBody>
          <a:bodyPr>
            <a:noAutofit/>
          </a:bodyPr>
          <a:lstStyle/>
          <a:p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หน่วยงานบริจาคโลหิตเป็นหมู่</a:t>
            </a: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คณะ บริจาคโลหิต ช่วง </a:t>
            </a:r>
            <a:r>
              <a:rPr lang="en-US" sz="3600" b="1" dirty="0" smtClean="0">
                <a:latin typeface="TH Sarabun New" pitchFamily="34" charset="-34"/>
                <a:cs typeface="TH Sarabun New" pitchFamily="34" charset="-34"/>
              </a:rPr>
              <a:t>Covid-19</a:t>
            </a:r>
            <a:endParaRPr lang="th-TH" sz="3600" b="1" dirty="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CB63440-ECE2-DB4A-BE62-B060F9C72E7C}"/>
              </a:ext>
            </a:extLst>
          </p:cNvPr>
          <p:cNvCxnSpPr/>
          <p:nvPr/>
        </p:nvCxnSpPr>
        <p:spPr>
          <a:xfrm flipH="1">
            <a:off x="251520" y="803056"/>
            <a:ext cx="8640960" cy="0"/>
          </a:xfrm>
          <a:prstGeom prst="line">
            <a:avLst/>
          </a:prstGeom>
          <a:ln w="76200" cap="sq" cmpd="thickThin">
            <a:solidFill>
              <a:schemeClr val="tx2">
                <a:lumMod val="60000"/>
                <a:lumOff val="4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อาจเป็นรูปภาพของ หนึ่งคนขึ้นไป, ผู้คนกำลังยืน และกลางแจ้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41" y="987574"/>
            <a:ext cx="2611212" cy="1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อาจเป็นรูปภาพของ 1 คน, กำลังยืน, ชุดเครื่องแบบทหาร และข้อความพูดว่า &quot;ศูนย์บริการโลทิตแห่งชาติ สภากาชาดไทย NATIONAL BLOOD CENTRE THAI RED CROSS SOCIETY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927" y="990311"/>
            <a:ext cx="1902954" cy="153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อาจเป็นรูปภาพของ หนึ่งคนขึ้นไป และผู้คนกำลังยืน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02" y="3016211"/>
            <a:ext cx="2783438" cy="172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อาจเป็นรูปภาพของ หนึ่งคนขึ้นไป, ผู้คนกำลังยืน และกลางแจ้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03798"/>
            <a:ext cx="2361902" cy="17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อาจเป็นรูปภาพของ หนึ่งคนขึ้นไป, ผู้คนกำลังยืน และกลางแจ้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863" y="3016209"/>
            <a:ext cx="2738396" cy="17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1949" y="4731990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 smtClean="0">
                <a:latin typeface="TH Sarabun New" pitchFamily="34" charset="-34"/>
                <a:cs typeface="TH Sarabun New" pitchFamily="34" charset="-34"/>
              </a:rPr>
              <a:t>ธนาคารอิสลามแห่งประเทศไทย</a:t>
            </a:r>
            <a:endParaRPr lang="th-TH" sz="1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0829" y="473199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 smtClean="0">
                <a:latin typeface="TH Sarabun New" pitchFamily="34" charset="-34"/>
                <a:cs typeface="TH Sarabun New" pitchFamily="34" charset="-34"/>
              </a:rPr>
              <a:t>บุคลากรศูนย์บริการโลหิตฯ</a:t>
            </a:r>
            <a:endParaRPr lang="th-TH" sz="1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16216" y="2596156"/>
            <a:ext cx="1840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 smtClean="0">
                <a:latin typeface="TH Sarabun New" pitchFamily="34" charset="-34"/>
                <a:cs typeface="TH Sarabun New" pitchFamily="34" charset="-34"/>
              </a:rPr>
              <a:t>กรมการทหารสื่อสารฯ </a:t>
            </a:r>
            <a:r>
              <a:rPr lang="th-TH" sz="1600" dirty="0" smtClean="0"/>
              <a:t> (</a:t>
            </a:r>
            <a:r>
              <a:rPr lang="th-TH" sz="1600" dirty="0"/>
              <a:t>นปอ.)</a:t>
            </a:r>
            <a:endParaRPr lang="th-TH" sz="1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48264" y="4716601"/>
            <a:ext cx="12923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กรมการทหารสื่อสาร</a:t>
            </a:r>
          </a:p>
        </p:txBody>
      </p:sp>
      <p:sp>
        <p:nvSpPr>
          <p:cNvPr id="5" name="Rectangle 4"/>
          <p:cNvSpPr/>
          <p:nvPr/>
        </p:nvSpPr>
        <p:spPr>
          <a:xfrm>
            <a:off x="3682057" y="2596156"/>
            <a:ext cx="2273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กองพันนักเรียนโรงเรียนทหารสรรพาวุธ</a:t>
            </a:r>
          </a:p>
        </p:txBody>
      </p:sp>
      <p:sp>
        <p:nvSpPr>
          <p:cNvPr id="6" name="Rectangle 5"/>
          <p:cNvSpPr/>
          <p:nvPr/>
        </p:nvSpPr>
        <p:spPr>
          <a:xfrm>
            <a:off x="627674" y="2598579"/>
            <a:ext cx="25683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กองบังคับการสายตรวจ และปฏิบัติการพิเศษ</a:t>
            </a:r>
          </a:p>
        </p:txBody>
      </p:sp>
      <p:pic>
        <p:nvPicPr>
          <p:cNvPr id="2050" name="Picture 2" descr="อาจเป็นรูปภาพของ หนึ่งคนขึ้นไป และผู้คนกำลังยืน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83"/>
          <a:stretch/>
        </p:blipFill>
        <p:spPr bwMode="auto">
          <a:xfrm>
            <a:off x="736725" y="957896"/>
            <a:ext cx="2350231" cy="1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87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B717476-6969-4C75-BC70-9D72E1D410A3}"/>
              </a:ext>
            </a:extLst>
          </p:cNvPr>
          <p:cNvSpPr txBox="1">
            <a:spLocks/>
          </p:cNvSpPr>
          <p:nvPr/>
        </p:nvSpPr>
        <p:spPr>
          <a:xfrm>
            <a:off x="1017839" y="123478"/>
            <a:ext cx="7536426" cy="92925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หน่วยงาน</a:t>
            </a: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จัดหน่วยเคลื่อนที่บริจาค</a:t>
            </a:r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โลหิต ช่วง </a:t>
            </a:r>
            <a:r>
              <a:rPr lang="en-US" sz="3600" b="1" dirty="0" smtClean="0">
                <a:latin typeface="TH Sarabun New" pitchFamily="34" charset="-34"/>
                <a:cs typeface="TH Sarabun New" pitchFamily="34" charset="-34"/>
              </a:rPr>
              <a:t>Covid-19</a:t>
            </a:r>
            <a:endParaRPr lang="th-TH" sz="3600" b="1" dirty="0" smtClean="0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172D411-885C-BB4A-813D-0EE403EF2D4B}"/>
              </a:ext>
            </a:extLst>
          </p:cNvPr>
          <p:cNvCxnSpPr/>
          <p:nvPr/>
        </p:nvCxnSpPr>
        <p:spPr>
          <a:xfrm flipH="1">
            <a:off x="251520" y="915566"/>
            <a:ext cx="8640960" cy="0"/>
          </a:xfrm>
          <a:prstGeom prst="line">
            <a:avLst/>
          </a:prstGeom>
          <a:ln w="76200" cap="sq" cmpd="thickThin">
            <a:solidFill>
              <a:schemeClr val="tx2">
                <a:lumMod val="60000"/>
                <a:lumOff val="40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92" y="1080008"/>
            <a:ext cx="2078009" cy="155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8"/>
          <a:stretch/>
        </p:blipFill>
        <p:spPr bwMode="auto">
          <a:xfrm>
            <a:off x="6865762" y="3075806"/>
            <a:ext cx="2098725" cy="145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1"/>
          <a:stretch/>
        </p:blipFill>
        <p:spPr bwMode="auto">
          <a:xfrm>
            <a:off x="4698915" y="3060485"/>
            <a:ext cx="2105333" cy="147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780" y="1100120"/>
            <a:ext cx="2023977" cy="151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สามย่านมิตรทาวน์&quot; ให้บริการหน่วยเคลื่อนที่รับบริจาคโลหิตใจกลางเมือง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21" y="1107565"/>
            <a:ext cx="2304287" cy="153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7358" y="2676024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 smtClean="0">
                <a:latin typeface="TH Sarabun New" pitchFamily="34" charset="-34"/>
                <a:cs typeface="TH Sarabun New" pitchFamily="34" charset="-34"/>
              </a:rPr>
              <a:t>ฐานทัพเรือกรุงเทพ</a:t>
            </a:r>
            <a:endParaRPr lang="th-TH" sz="1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2567" y="2643758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 smtClean="0">
                <a:latin typeface="TH Sarabun New" pitchFamily="34" charset="-34"/>
                <a:cs typeface="TH Sarabun New" pitchFamily="34" charset="-34"/>
              </a:rPr>
              <a:t>ศูนย์หนังสือจุฬาฯ</a:t>
            </a:r>
            <a:endParaRPr lang="th-TH" sz="1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8224" y="2643758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 smtClean="0">
                <a:latin typeface="TH Sarabun New" pitchFamily="34" charset="-34"/>
                <a:cs typeface="TH Sarabun New" pitchFamily="34" charset="-34"/>
              </a:rPr>
              <a:t>สามย่านมิตรทาวน์</a:t>
            </a:r>
            <a:endParaRPr lang="th-TH" sz="18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3"/>
          <a:stretch/>
        </p:blipFill>
        <p:spPr bwMode="auto">
          <a:xfrm>
            <a:off x="2483768" y="3060484"/>
            <a:ext cx="2160240" cy="146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80660" y="460571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 smtClean="0">
                <a:latin typeface="TH Sarabun New" pitchFamily="34" charset="-34"/>
                <a:cs typeface="TH Sarabun New" pitchFamily="34" charset="-34"/>
              </a:rPr>
              <a:t>กรมคุมประพฤติ</a:t>
            </a:r>
            <a:endParaRPr lang="th-TH" sz="1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81927" y="4605715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 smtClean="0">
                <a:latin typeface="TH Sarabun New" pitchFamily="34" charset="-34"/>
                <a:cs typeface="TH Sarabun New" pitchFamily="34" charset="-34"/>
              </a:rPr>
              <a:t>โรงเรียนนานาชาติคิงส์คอลเลจ</a:t>
            </a:r>
            <a:endParaRPr lang="th-TH" sz="1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31088" y="4587974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 smtClean="0">
                <a:latin typeface="TH Sarabun New" pitchFamily="34" charset="-34"/>
                <a:cs typeface="TH Sarabun New" pitchFamily="34" charset="-34"/>
              </a:rPr>
              <a:t>มหาวิทยาลัยศรีปทุม</a:t>
            </a:r>
            <a:endParaRPr lang="th-TH" sz="18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28" name="Picture 4" descr="https://scontent.fbkk22-4.fna.fbcdn.net/v/t1.6435-0/p403x403/179770012_3701212063323193_869311364986980922_n.jpg?_nc_cat=109&amp;ccb=1-3&amp;_nc_sid=730e14&amp;_nc_eui2=AeFw1h7FThBHDHfrJplY1qTMdX1YpwWxhGV1fVinBbGEZUVPxGzmiP02DhYuqLaNcCvl17ka0Rq60AqW8xB6tsyF&amp;_nc_ohc=aNG6F2yDX5QAX_nc6yE&amp;_nc_oc=AQlKlgEAtwpfqRT0i_LHG2w43PSLx_OfZA3eVIGzOOCO1uF2HP4ZZaXr9C6MyBGOI-g&amp;_nc_ht=scontent.fbkk22-4.fna&amp;tp=6&amp;oh=9d088400197552a8e06a27b4b8ea5a6d&amp;oe=60B659A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8" y="3055499"/>
            <a:ext cx="2199602" cy="149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32313" y="4645457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 smtClean="0">
                <a:latin typeface="TH Sarabun New" pitchFamily="34" charset="-34"/>
                <a:cs typeface="TH Sarabun New" pitchFamily="34" charset="-34"/>
              </a:rPr>
              <a:t>กองทัพอากาศ</a:t>
            </a:r>
            <a:endParaRPr lang="th-TH" sz="1800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6558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8" y="195971"/>
            <a:ext cx="2021944" cy="151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5"/>
          <a:stretch/>
        </p:blipFill>
        <p:spPr bwMode="auto">
          <a:xfrm>
            <a:off x="107504" y="1786843"/>
            <a:ext cx="2536966" cy="148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564" y="3349955"/>
            <a:ext cx="3017472" cy="169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86843"/>
            <a:ext cx="2162008" cy="14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7"/>
          <a:stretch/>
        </p:blipFill>
        <p:spPr bwMode="auto">
          <a:xfrm>
            <a:off x="6708731" y="195971"/>
            <a:ext cx="2183749" cy="150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/>
          <a:stretch/>
        </p:blipFill>
        <p:spPr bwMode="auto">
          <a:xfrm>
            <a:off x="2699792" y="1800786"/>
            <a:ext cx="2113453" cy="146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5971"/>
            <a:ext cx="2278770" cy="151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1" b="14798"/>
          <a:stretch/>
        </p:blipFill>
        <p:spPr bwMode="auto">
          <a:xfrm>
            <a:off x="210636" y="3355266"/>
            <a:ext cx="2633171" cy="169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02" y="204675"/>
            <a:ext cx="2027866" cy="15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1039" y="3016712"/>
            <a:ext cx="129875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h-TH" sz="1600" dirty="0" smtClean="0">
                <a:latin typeface="TH Sarabun New" pitchFamily="34" charset="-34"/>
                <a:cs typeface="TH Sarabun New" pitchFamily="34" charset="-34"/>
              </a:rPr>
              <a:t>กองพลทหารปืนใหญ่</a:t>
            </a:r>
            <a:endParaRPr lang="th-TH" sz="1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4421" y="1441108"/>
            <a:ext cx="179408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กองร้อยปฏิบัติการจิตวิทยาที่3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87418" y="4709262"/>
            <a:ext cx="120097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th-TH" sz="1600" dirty="0" smtClean="0">
                <a:latin typeface="TH Sarabun New" pitchFamily="34" charset="-34"/>
                <a:cs typeface="TH Sarabun New" pitchFamily="34" charset="-34"/>
              </a:rPr>
              <a:t>กรมทหารช่างที่ </a:t>
            </a:r>
            <a:r>
              <a:rPr lang="en-US" sz="1600" dirty="0" smtClean="0">
                <a:latin typeface="TH Sarabun New" pitchFamily="34" charset="-34"/>
                <a:cs typeface="TH Sarabun New" pitchFamily="34" charset="-34"/>
              </a:rPr>
              <a:t>21</a:t>
            </a:r>
            <a:endParaRPr lang="th-TH" sz="1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16520" b="9409"/>
          <a:stretch/>
        </p:blipFill>
        <p:spPr bwMode="auto">
          <a:xfrm>
            <a:off x="7092280" y="1779662"/>
            <a:ext cx="1999823" cy="146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8455991" y="2933510"/>
            <a:ext cx="68800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th-TH" sz="1600" dirty="0" smtClean="0">
                <a:latin typeface="TH Sarabun New" pitchFamily="34" charset="-34"/>
                <a:cs typeface="TH Sarabun New" pitchFamily="34" charset="-34"/>
              </a:rPr>
              <a:t>ร.</a:t>
            </a:r>
            <a:r>
              <a:rPr lang="en-US" sz="1600" dirty="0" smtClean="0">
                <a:latin typeface="TH Sarabun New" pitchFamily="34" charset="-34"/>
                <a:cs typeface="TH Sarabun New" pitchFamily="34" charset="-34"/>
              </a:rPr>
              <a:t>4 </a:t>
            </a:r>
            <a:r>
              <a:rPr lang="th-TH" sz="1600" dirty="0" smtClean="0">
                <a:latin typeface="TH Sarabun New" pitchFamily="34" charset="-34"/>
                <a:cs typeface="TH Sarabun New" pitchFamily="34" charset="-34"/>
              </a:rPr>
              <a:t>พัน.</a:t>
            </a:r>
            <a:r>
              <a:rPr lang="en-US" sz="1600" dirty="0" smtClean="0">
                <a:latin typeface="TH Sarabun New" pitchFamily="34" charset="-34"/>
                <a:cs typeface="TH Sarabun New" pitchFamily="34" charset="-34"/>
              </a:rPr>
              <a:t>3</a:t>
            </a:r>
            <a:endParaRPr lang="th-TH" sz="1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12160" y="2953276"/>
            <a:ext cx="101502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th-TH" sz="1600" dirty="0"/>
              <a:t>กสษ.3 กส.ทบ.</a:t>
            </a:r>
          </a:p>
        </p:txBody>
      </p:sp>
      <p:sp>
        <p:nvSpPr>
          <p:cNvPr id="5" name="Rectangle 4"/>
          <p:cNvSpPr/>
          <p:nvPr/>
        </p:nvSpPr>
        <p:spPr>
          <a:xfrm>
            <a:off x="7316408" y="1369100"/>
            <a:ext cx="15760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th-TH" sz="1600" dirty="0"/>
              <a:t>กองบัญชาการช่วยรบที่ 1</a:t>
            </a:r>
          </a:p>
        </p:txBody>
      </p:sp>
      <p:sp>
        <p:nvSpPr>
          <p:cNvPr id="6" name="Rectangle 5"/>
          <p:cNvSpPr/>
          <p:nvPr/>
        </p:nvSpPr>
        <p:spPr>
          <a:xfrm>
            <a:off x="3481128" y="2939156"/>
            <a:ext cx="137890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th-TH" sz="1600" dirty="0"/>
              <a:t>กรมทหารปืนใหญ่</a:t>
            </a:r>
            <a:r>
              <a:rPr lang="th-TH" sz="1600" dirty="0" smtClean="0"/>
              <a:t>ที่ 4</a:t>
            </a:r>
            <a:endParaRPr lang="th-TH" sz="1600" dirty="0"/>
          </a:p>
        </p:txBody>
      </p:sp>
      <p:sp>
        <p:nvSpPr>
          <p:cNvPr id="7" name="Rectangle 6"/>
          <p:cNvSpPr/>
          <p:nvPr/>
        </p:nvSpPr>
        <p:spPr>
          <a:xfrm>
            <a:off x="5690751" y="1379374"/>
            <a:ext cx="97975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th-TH" sz="1600" dirty="0"/>
              <a:t>แม่ทัพภาคที่ 2</a:t>
            </a:r>
          </a:p>
        </p:txBody>
      </p:sp>
      <p:sp>
        <p:nvSpPr>
          <p:cNvPr id="8" name="Rectangle 7"/>
          <p:cNvSpPr/>
          <p:nvPr/>
        </p:nvSpPr>
        <p:spPr>
          <a:xfrm>
            <a:off x="2123728" y="4731990"/>
            <a:ext cx="73449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th-TH" sz="1600" dirty="0"/>
              <a:t>รร.นส.ทบ</a:t>
            </a:r>
          </a:p>
        </p:txBody>
      </p:sp>
      <p:sp>
        <p:nvSpPr>
          <p:cNvPr id="9" name="Rectangle 8"/>
          <p:cNvSpPr/>
          <p:nvPr/>
        </p:nvSpPr>
        <p:spPr>
          <a:xfrm>
            <a:off x="3066191" y="1390224"/>
            <a:ext cx="122822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th-TH" sz="1600" dirty="0"/>
              <a:t>กรมทหารราบที่ 21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3"/>
          <a:stretch/>
        </p:blipFill>
        <p:spPr bwMode="auto">
          <a:xfrm>
            <a:off x="6084168" y="3363580"/>
            <a:ext cx="2858959" cy="172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369179" y="4753476"/>
            <a:ext cx="159530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th-TH" sz="1600" dirty="0"/>
              <a:t> รร. นายร้อย จ.นครนายก</a:t>
            </a:r>
          </a:p>
        </p:txBody>
      </p:sp>
    </p:spTree>
    <p:extLst>
      <p:ext uri="{BB962C8B-B14F-4D97-AF65-F5344CB8AC3E}">
        <p14:creationId xmlns:p14="http://schemas.microsoft.com/office/powerpoint/2010/main" val="15381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3382</TotalTime>
  <Words>668</Words>
  <Application>Microsoft Office PowerPoint</Application>
  <PresentationFormat>On-screen Show (16:9)</PresentationFormat>
  <Paragraphs>112</Paragraphs>
  <Slides>16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วาระ 3.4.3 การรณรงค์และบูรณาการ การขอรับบริจาคโลหิตในช่วงภาวการณ์ขาดแคลนโลหิต จากผลกระทบของการแพร่ระบาดโรคโควิด-19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หน่วยงานบริจาคโลหิตเป็นหมู่คณะ บริจาคโลหิต ช่วง Covid-19</vt:lpstr>
      <vt:lpstr>PowerPoint Presentation</vt:lpstr>
      <vt:lpstr>PowerPoint Presentation</vt:lpstr>
      <vt:lpstr>กลยุทธ์การประชาสัมพันธ์</vt:lpstr>
      <vt:lpstr>การสร้างความเชื่อมั่น</vt:lpstr>
      <vt:lpstr>การให้ความรู้</vt:lpstr>
      <vt:lpstr>การสร้างความตระหนัก</vt:lpstr>
      <vt:lpstr>PowerPoint Presentation</vt:lpstr>
      <vt:lpstr>PowerPoint Presentation</vt:lpstr>
      <vt:lpstr>PowerPoint Presentation</vt:lpstr>
    </vt:vector>
  </TitlesOfParts>
  <Company>Office Black Edition - tum0r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วาระที่ 3.2.1</dc:title>
  <dc:creator>NBC</dc:creator>
  <cp:lastModifiedBy>NBC</cp:lastModifiedBy>
  <cp:revision>328</cp:revision>
  <cp:lastPrinted>2021-05-06T09:26:31Z</cp:lastPrinted>
  <dcterms:created xsi:type="dcterms:W3CDTF">2021-04-21T00:40:28Z</dcterms:created>
  <dcterms:modified xsi:type="dcterms:W3CDTF">2021-05-06T09:57:16Z</dcterms:modified>
</cp:coreProperties>
</file>